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  <p:sldMasterId id="2147483777" r:id="rId2"/>
  </p:sldMasterIdLst>
  <p:notesMasterIdLst>
    <p:notesMasterId r:id="rId22"/>
  </p:notesMasterIdLst>
  <p:sldIdLst>
    <p:sldId id="386" r:id="rId3"/>
    <p:sldId id="759" r:id="rId4"/>
    <p:sldId id="760" r:id="rId5"/>
    <p:sldId id="767" r:id="rId6"/>
    <p:sldId id="770" r:id="rId7"/>
    <p:sldId id="769" r:id="rId8"/>
    <p:sldId id="768" r:id="rId9"/>
    <p:sldId id="771" r:id="rId10"/>
    <p:sldId id="775" r:id="rId11"/>
    <p:sldId id="786" r:id="rId12"/>
    <p:sldId id="787" r:id="rId13"/>
    <p:sldId id="788" r:id="rId14"/>
    <p:sldId id="789" r:id="rId15"/>
    <p:sldId id="790" r:id="rId16"/>
    <p:sldId id="791" r:id="rId17"/>
    <p:sldId id="792" r:id="rId18"/>
    <p:sldId id="793" r:id="rId19"/>
    <p:sldId id="794" r:id="rId20"/>
    <p:sldId id="711" r:id="rId21"/>
  </p:sldIdLst>
  <p:sldSz cx="9144000" cy="6858000" type="screen4x3"/>
  <p:notesSz cx="6865938" cy="95408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ggero" initials="R" lastIdx="1" clrIdx="0">
    <p:extLst>
      <p:ext uri="{19B8F6BF-5375-455C-9EA6-DF929625EA0E}">
        <p15:presenceInfo xmlns:p15="http://schemas.microsoft.com/office/powerpoint/2012/main" userId="Rugger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1" autoAdjust="0"/>
    <p:restoredTop sz="99808" autoAdjust="0"/>
  </p:normalViewPr>
  <p:slideViewPr>
    <p:cSldViewPr>
      <p:cViewPr varScale="1">
        <p:scale>
          <a:sx n="74" d="100"/>
          <a:sy n="74" d="100"/>
        </p:scale>
        <p:origin x="14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5239" cy="477044"/>
          </a:xfrm>
          <a:prstGeom prst="rect">
            <a:avLst/>
          </a:prstGeom>
        </p:spPr>
        <p:txBody>
          <a:bodyPr vert="horz" lIns="89673" tIns="44837" rIns="89673" bIns="4483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39" cy="477044"/>
          </a:xfrm>
          <a:prstGeom prst="rect">
            <a:avLst/>
          </a:prstGeom>
        </p:spPr>
        <p:txBody>
          <a:bodyPr vert="horz" lIns="89673" tIns="44837" rIns="89673" bIns="44837" rtlCol="0"/>
          <a:lstStyle>
            <a:lvl1pPr algn="r">
              <a:defRPr sz="1200"/>
            </a:lvl1pPr>
          </a:lstStyle>
          <a:p>
            <a:fld id="{80B3CE9A-5999-49BA-9DF4-51C92B80FDF9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046163" y="714375"/>
            <a:ext cx="4773612" cy="3579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3" tIns="44837" rIns="89673" bIns="4483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6594" y="4531916"/>
            <a:ext cx="5492750" cy="4293394"/>
          </a:xfrm>
          <a:prstGeom prst="rect">
            <a:avLst/>
          </a:prstGeom>
        </p:spPr>
        <p:txBody>
          <a:bodyPr vert="horz" lIns="89673" tIns="44837" rIns="89673" bIns="44837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062177"/>
            <a:ext cx="2975239" cy="477044"/>
          </a:xfrm>
          <a:prstGeom prst="rect">
            <a:avLst/>
          </a:prstGeom>
        </p:spPr>
        <p:txBody>
          <a:bodyPr vert="horz" lIns="89673" tIns="44837" rIns="89673" bIns="4483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9110" y="9062177"/>
            <a:ext cx="2975239" cy="477044"/>
          </a:xfrm>
          <a:prstGeom prst="rect">
            <a:avLst/>
          </a:prstGeom>
        </p:spPr>
        <p:txBody>
          <a:bodyPr vert="horz" lIns="89673" tIns="44837" rIns="89673" bIns="44837" rtlCol="0" anchor="b"/>
          <a:lstStyle>
            <a:lvl1pPr algn="r">
              <a:defRPr sz="1200"/>
            </a:lvl1pPr>
          </a:lstStyle>
          <a:p>
            <a:fld id="{C619304A-C33C-4E70-8BBE-CE62DF446B3A}" type="slidenum">
              <a:rPr lang="nl-NL" smtClean="0"/>
              <a:pPr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26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9304A-C33C-4E70-8BBE-CE62DF446B3A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685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9304A-C33C-4E70-8BBE-CE62DF446B3A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940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90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37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3333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554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9015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472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808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218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50" cy="2262781"/>
          </a:xfrm>
        </p:spPr>
        <p:txBody>
          <a:bodyPr anchor="b">
            <a:normAutofit/>
          </a:bodyPr>
          <a:lstStyle>
            <a:lvl1pPr>
              <a:defRPr sz="498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1"/>
            <a:ext cx="6686550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2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2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272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6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10" y="2133600"/>
            <a:ext cx="668655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44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09" y="2058750"/>
            <a:ext cx="6686550" cy="1468800"/>
          </a:xfrm>
        </p:spPr>
        <p:txBody>
          <a:bodyPr anchor="b"/>
          <a:lstStyle>
            <a:lvl1pPr algn="l">
              <a:defRPr sz="3692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3530129"/>
            <a:ext cx="6686550" cy="860400"/>
          </a:xfrm>
        </p:spPr>
        <p:txBody>
          <a:bodyPr anchor="t"/>
          <a:lstStyle>
            <a:lvl1pPr marL="0" indent="0" algn="l">
              <a:buNone/>
              <a:defRPr sz="184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1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179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88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10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1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4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112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215" b="0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10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3" y="1969475"/>
            <a:ext cx="2999250" cy="576262"/>
          </a:xfrm>
        </p:spPr>
        <p:txBody>
          <a:bodyPr anchor="b">
            <a:noAutofit/>
          </a:bodyPr>
          <a:lstStyle>
            <a:lvl1pPr marL="0" indent="0">
              <a:buNone/>
              <a:defRPr sz="2215" b="0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4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4205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639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4183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09" y="446088"/>
            <a:ext cx="2628899" cy="976312"/>
          </a:xfrm>
        </p:spPr>
        <p:txBody>
          <a:bodyPr anchor="b"/>
          <a:lstStyle>
            <a:lvl1pPr algn="l">
              <a:defRPr sz="1846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0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09" y="1598613"/>
            <a:ext cx="2628899" cy="4262436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2136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215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10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477"/>
            </a:lvl1pPr>
            <a:lvl2pPr marL="422041" indent="0">
              <a:buNone/>
              <a:defRPr sz="1477"/>
            </a:lvl2pPr>
            <a:lvl3pPr marL="844083" indent="0">
              <a:buNone/>
              <a:defRPr sz="1477"/>
            </a:lvl3pPr>
            <a:lvl4pPr marL="1266124" indent="0">
              <a:buNone/>
              <a:defRPr sz="1477"/>
            </a:lvl4pPr>
            <a:lvl5pPr marL="1688165" indent="0">
              <a:buNone/>
              <a:defRPr sz="1477"/>
            </a:lvl5pPr>
            <a:lvl6pPr marL="2110207" indent="0">
              <a:buNone/>
              <a:defRPr sz="1477"/>
            </a:lvl6pPr>
            <a:lvl7pPr marL="2532248" indent="0">
              <a:buNone/>
              <a:defRPr sz="1477"/>
            </a:lvl7pPr>
            <a:lvl8pPr marL="2954289" indent="0">
              <a:buNone/>
              <a:defRPr sz="1477"/>
            </a:lvl8pPr>
            <a:lvl9pPr marL="3376331" indent="0">
              <a:buNone/>
              <a:defRPr sz="1477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108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9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599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09" y="609600"/>
            <a:ext cx="6686550" cy="3117040"/>
          </a:xfrm>
        </p:spPr>
        <p:txBody>
          <a:bodyPr anchor="ctr">
            <a:normAutofit/>
          </a:bodyPr>
          <a:lstStyle>
            <a:lvl1pPr algn="l">
              <a:defRPr sz="4431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4354046"/>
            <a:ext cx="668655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66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1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732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431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47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22041" indent="0">
              <a:buFontTx/>
              <a:buNone/>
              <a:defRPr/>
            </a:lvl2pPr>
            <a:lvl3pPr marL="844083" indent="0">
              <a:buFontTx/>
              <a:buNone/>
              <a:defRPr/>
            </a:lvl3pPr>
            <a:lvl4pPr marL="1266124" indent="0">
              <a:buFontTx/>
              <a:buNone/>
              <a:defRPr/>
            </a:lvl4pPr>
            <a:lvl5pPr marL="1688165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4354046"/>
            <a:ext cx="668655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66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1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/>
          <a:p>
            <a:r>
              <a:rPr lang="en-US" sz="7385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/>
          <a:p>
            <a:r>
              <a:rPr lang="en-US" sz="7385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61437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2"/>
            <a:ext cx="6686550" cy="2724845"/>
          </a:xfrm>
        </p:spPr>
        <p:txBody>
          <a:bodyPr anchor="b">
            <a:normAutofit/>
          </a:bodyPr>
          <a:lstStyle>
            <a:lvl1pPr algn="l">
              <a:defRPr sz="4431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9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15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431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10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215">
                <a:solidFill>
                  <a:schemeClr val="accent1"/>
                </a:solidFill>
              </a:defRPr>
            </a:lvl1pPr>
            <a:lvl2pPr marL="422041" indent="0">
              <a:buFontTx/>
              <a:buNone/>
              <a:defRPr/>
            </a:lvl2pPr>
            <a:lvl3pPr marL="844083" indent="0">
              <a:buFontTx/>
              <a:buNone/>
              <a:defRPr/>
            </a:lvl3pPr>
            <a:lvl4pPr marL="1266124" indent="0">
              <a:buFontTx/>
              <a:buNone/>
              <a:defRPr/>
            </a:lvl4pPr>
            <a:lvl5pPr marL="1688165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9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/>
          <a:p>
            <a:r>
              <a:rPr lang="en-US" sz="7385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/>
          <a:p>
            <a:r>
              <a:rPr lang="en-US" sz="7385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150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6690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09" y="627407"/>
            <a:ext cx="6686550" cy="2880020"/>
          </a:xfrm>
        </p:spPr>
        <p:txBody>
          <a:bodyPr anchor="ctr">
            <a:normAutofit/>
          </a:bodyPr>
          <a:lstStyle>
            <a:lvl1pPr algn="l">
              <a:defRPr sz="4431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10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215">
                <a:solidFill>
                  <a:schemeClr val="accent1"/>
                </a:solidFill>
              </a:defRPr>
            </a:lvl1pPr>
            <a:lvl2pPr marL="422041" indent="0">
              <a:buFontTx/>
              <a:buNone/>
              <a:defRPr/>
            </a:lvl2pPr>
            <a:lvl3pPr marL="844083" indent="0">
              <a:buFontTx/>
              <a:buNone/>
              <a:defRPr/>
            </a:lvl3pPr>
            <a:lvl4pPr marL="1266124" indent="0">
              <a:buFontTx/>
              <a:buNone/>
              <a:defRPr/>
            </a:lvl4pPr>
            <a:lvl5pPr marL="1688165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9"/>
            <a:ext cx="584826" cy="365125"/>
          </a:xfrm>
        </p:spPr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3558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4144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7"/>
            <a:ext cx="16557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10" y="627407"/>
            <a:ext cx="485775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7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80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73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42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03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66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68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47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3CAC-EA61-4803-88C4-D6089AFCEDBD}" type="datetimeFigureOut">
              <a:rPr lang="it-IT" smtClean="0"/>
              <a:pPr/>
              <a:t>10/10/2017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520835-312F-4722-9877-01A9FCF507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37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3" y="624110"/>
            <a:ext cx="668376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E2399-7CD1-45DD-A857-8B538844270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10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4"/>
            <a:ext cx="584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46">
                <a:solidFill>
                  <a:srgbClr val="FEFFFF"/>
                </a:solidFill>
              </a:defRPr>
            </a:lvl1pPr>
          </a:lstStyle>
          <a:p>
            <a:fld id="{4AAA192D-27BE-41CA-9ADF-3622CF6EAC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11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xStyles>
    <p:titleStyle>
      <a:lvl1pPr algn="l" defTabSz="422041" rtl="0" eaLnBrk="1" latinLnBrk="0" hangingPunct="1">
        <a:spcBef>
          <a:spcPct val="0"/>
        </a:spcBef>
        <a:buNone/>
        <a:defRPr sz="3323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6531" indent="-316531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47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2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ts val="923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weble.it/images/ciel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4382" y="-139960"/>
            <a:ext cx="11196736" cy="699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olo 1"/>
          <p:cNvSpPr txBox="1">
            <a:spLocks/>
          </p:cNvSpPr>
          <p:nvPr/>
        </p:nvSpPr>
        <p:spPr>
          <a:xfrm>
            <a:off x="-540568" y="2132856"/>
            <a:ext cx="10513168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dirty="0"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Partner d’Impresa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 Agevolazioni e Sviluppo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2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11 </a:t>
            </a:r>
            <a:r>
              <a:rPr lang="it-IT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ottobre 2017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32656"/>
            <a:ext cx="3083447" cy="260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2324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generale</a:t>
            </a:r>
          </a:p>
        </p:txBody>
      </p:sp>
      <p:sp>
        <p:nvSpPr>
          <p:cNvPr id="6" name="Rettangolo 5"/>
          <p:cNvSpPr/>
          <p:nvPr/>
        </p:nvSpPr>
        <p:spPr>
          <a:xfrm>
            <a:off x="545123" y="1449935"/>
            <a:ext cx="8009792" cy="6742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2" b="1" u="sng" dirty="0" err="1"/>
              <a:t>Ministero</a:t>
            </a:r>
            <a:r>
              <a:rPr lang="en-US" sz="1662" b="1" u="sng" dirty="0"/>
              <a:t> </a:t>
            </a:r>
            <a:r>
              <a:rPr lang="en-US" sz="1662" b="1" u="sng" dirty="0" err="1"/>
              <a:t>dello</a:t>
            </a:r>
            <a:r>
              <a:rPr lang="en-US" sz="1662" b="1" u="sng" dirty="0"/>
              <a:t> </a:t>
            </a:r>
            <a:r>
              <a:rPr lang="en-US" sz="1662" b="1" u="sng" dirty="0" err="1"/>
              <a:t>Sviluppo</a:t>
            </a:r>
            <a:r>
              <a:rPr lang="en-US" sz="1662" b="1" u="sng" dirty="0"/>
              <a:t> </a:t>
            </a:r>
            <a:r>
              <a:rPr lang="en-US" sz="1662" b="1" u="sng" dirty="0" err="1"/>
              <a:t>Economico</a:t>
            </a:r>
            <a:r>
              <a:rPr lang="en-US" sz="1662" b="1" u="sng" dirty="0"/>
              <a:t>: </a:t>
            </a:r>
            <a:r>
              <a:rPr lang="en-US" sz="1662" b="1" u="sng" dirty="0" err="1"/>
              <a:t>Credito</a:t>
            </a:r>
            <a:r>
              <a:rPr lang="en-US" sz="1662" b="1" u="sng" dirty="0"/>
              <a:t> </a:t>
            </a:r>
            <a:r>
              <a:rPr lang="en-US" sz="1662" b="1" u="sng" dirty="0" err="1"/>
              <a:t>d’imposta</a:t>
            </a:r>
            <a:r>
              <a:rPr lang="en-US" sz="1662" b="1" u="sng" dirty="0"/>
              <a:t> per </a:t>
            </a:r>
            <a:r>
              <a:rPr lang="en-US" sz="1662" b="1" u="sng" dirty="0" err="1"/>
              <a:t>gli</a:t>
            </a:r>
            <a:r>
              <a:rPr lang="en-US" sz="1662" b="1" u="sng" dirty="0"/>
              <a:t> </a:t>
            </a:r>
            <a:r>
              <a:rPr lang="en-US" sz="1662" b="1" u="sng" dirty="0" err="1"/>
              <a:t>investimenti</a:t>
            </a:r>
            <a:r>
              <a:rPr lang="en-US" sz="1662" b="1" u="sng" dirty="0"/>
              <a:t> </a:t>
            </a:r>
            <a:r>
              <a:rPr lang="en-US" sz="1662" b="1" u="sng" dirty="0" err="1"/>
              <a:t>nel</a:t>
            </a:r>
            <a:r>
              <a:rPr lang="en-US" sz="1662" b="1" u="sng" dirty="0"/>
              <a:t> </a:t>
            </a:r>
            <a:r>
              <a:rPr lang="en-US" sz="1662" b="1" u="sng" dirty="0" err="1"/>
              <a:t>Mezzogiorno</a:t>
            </a:r>
            <a:endParaRPr lang="it-IT" sz="1662" b="1" u="sng" dirty="0"/>
          </a:p>
          <a:p>
            <a:r>
              <a:rPr lang="en-US" sz="1662" b="1" dirty="0"/>
              <a:t> </a:t>
            </a:r>
            <a:endParaRPr lang="it-IT" sz="1662" dirty="0"/>
          </a:p>
          <a:p>
            <a:r>
              <a:rPr lang="en-US" sz="1662" dirty="0"/>
              <a:t> </a:t>
            </a:r>
            <a:endParaRPr lang="it-IT" sz="1662" dirty="0"/>
          </a:p>
          <a:p>
            <a:r>
              <a:rPr lang="en-US" sz="1662" dirty="0"/>
              <a:t> La </a:t>
            </a:r>
            <a:r>
              <a:rPr lang="en-US" sz="1662" dirty="0" err="1"/>
              <a:t>legge</a:t>
            </a:r>
            <a:r>
              <a:rPr lang="en-US" sz="1662" dirty="0"/>
              <a:t> di </a:t>
            </a:r>
            <a:r>
              <a:rPr lang="en-US" sz="1662" dirty="0" err="1"/>
              <a:t>stabilità</a:t>
            </a:r>
            <a:r>
              <a:rPr lang="en-US" sz="1662" dirty="0"/>
              <a:t> 2016 ha </a:t>
            </a:r>
            <a:r>
              <a:rPr lang="en-US" sz="1662" dirty="0" err="1"/>
              <a:t>istituito</a:t>
            </a:r>
            <a:r>
              <a:rPr lang="en-US" sz="1662" dirty="0"/>
              <a:t> a </a:t>
            </a:r>
            <a:r>
              <a:rPr lang="en-US" sz="1662" dirty="0" err="1"/>
              <a:t>decorrere</a:t>
            </a:r>
            <a:r>
              <a:rPr lang="en-US" sz="1662" dirty="0"/>
              <a:t> dal 1° </a:t>
            </a:r>
            <a:r>
              <a:rPr lang="en-US" sz="1662" dirty="0" err="1"/>
              <a:t>gennaio</a:t>
            </a:r>
            <a:r>
              <a:rPr lang="en-US" sz="1662" dirty="0"/>
              <a:t> 2016 e </a:t>
            </a:r>
            <a:r>
              <a:rPr lang="en-US" sz="1662" dirty="0" err="1"/>
              <a:t>fino</a:t>
            </a:r>
            <a:r>
              <a:rPr lang="en-US" sz="1662" dirty="0"/>
              <a:t> al 31 </a:t>
            </a:r>
            <a:r>
              <a:rPr lang="en-US" sz="1662" dirty="0" err="1"/>
              <a:t>dicembre</a:t>
            </a:r>
            <a:r>
              <a:rPr lang="en-US" sz="1662" dirty="0"/>
              <a:t> 2019, un </a:t>
            </a:r>
            <a:r>
              <a:rPr lang="en-US" sz="1662" dirty="0" err="1"/>
              <a:t>credito</a:t>
            </a:r>
            <a:r>
              <a:rPr lang="en-US" sz="1662" dirty="0"/>
              <a:t> </a:t>
            </a:r>
            <a:r>
              <a:rPr lang="en-US" sz="1662" dirty="0" err="1"/>
              <a:t>d’imposta</a:t>
            </a:r>
            <a:r>
              <a:rPr lang="en-US" sz="1662" dirty="0"/>
              <a:t> per </a:t>
            </a:r>
            <a:r>
              <a:rPr lang="en-US" sz="1662" dirty="0" err="1"/>
              <a:t>l’acquisto</a:t>
            </a:r>
            <a:r>
              <a:rPr lang="en-US" sz="1662" dirty="0"/>
              <a:t> di </a:t>
            </a:r>
            <a:r>
              <a:rPr lang="en-US" sz="1662" dirty="0" err="1"/>
              <a:t>beni</a:t>
            </a:r>
            <a:r>
              <a:rPr lang="en-US" sz="1662" dirty="0"/>
              <a:t> </a:t>
            </a:r>
            <a:r>
              <a:rPr lang="en-US" sz="1662" dirty="0" err="1"/>
              <a:t>strumentali</a:t>
            </a:r>
            <a:r>
              <a:rPr lang="en-US" sz="1662" dirty="0"/>
              <a:t> </a:t>
            </a:r>
            <a:r>
              <a:rPr lang="en-US" sz="1662" dirty="0" err="1"/>
              <a:t>nuovi</a:t>
            </a:r>
            <a:r>
              <a:rPr lang="en-US" sz="1662" dirty="0"/>
              <a:t> </a:t>
            </a:r>
            <a:r>
              <a:rPr lang="en-US" sz="1662" dirty="0" err="1"/>
              <a:t>destinati</a:t>
            </a:r>
            <a:r>
              <a:rPr lang="en-US" sz="1662" dirty="0"/>
              <a:t> a </a:t>
            </a:r>
            <a:r>
              <a:rPr lang="en-US" sz="1662" dirty="0" err="1"/>
              <a:t>strutture</a:t>
            </a:r>
            <a:r>
              <a:rPr lang="en-US" sz="1662" dirty="0"/>
              <a:t> </a:t>
            </a:r>
            <a:r>
              <a:rPr lang="en-US" sz="1662" dirty="0" err="1"/>
              <a:t>produttive</a:t>
            </a:r>
            <a:r>
              <a:rPr lang="en-US" sz="1662" dirty="0"/>
              <a:t> </a:t>
            </a:r>
            <a:r>
              <a:rPr lang="en-US" sz="1662" dirty="0" err="1"/>
              <a:t>ubicate</a:t>
            </a:r>
            <a:r>
              <a:rPr lang="en-US" sz="1662" dirty="0"/>
              <a:t> </a:t>
            </a:r>
            <a:r>
              <a:rPr lang="en-US" sz="1662" dirty="0" err="1"/>
              <a:t>nelle</a:t>
            </a:r>
            <a:r>
              <a:rPr lang="en-US" sz="1662" dirty="0"/>
              <a:t> </a:t>
            </a:r>
            <a:r>
              <a:rPr lang="en-US" sz="1662" dirty="0" err="1"/>
              <a:t>regioni</a:t>
            </a:r>
            <a:r>
              <a:rPr lang="en-US" sz="1662" dirty="0"/>
              <a:t> del </a:t>
            </a:r>
            <a:r>
              <a:rPr lang="en-US" sz="1662" dirty="0" err="1"/>
              <a:t>Mezzogiorno</a:t>
            </a:r>
            <a:r>
              <a:rPr lang="en-US" sz="1662" dirty="0"/>
              <a:t>.</a:t>
            </a:r>
            <a:endParaRPr lang="it-IT" sz="1662" dirty="0"/>
          </a:p>
          <a:p>
            <a:r>
              <a:rPr lang="en-US" sz="1662" dirty="0"/>
              <a:t> </a:t>
            </a:r>
            <a:endParaRPr lang="it-IT" sz="1662" dirty="0"/>
          </a:p>
          <a:p>
            <a:r>
              <a:rPr lang="en-US" sz="1662" dirty="0"/>
              <a:t>Il </a:t>
            </a:r>
            <a:r>
              <a:rPr lang="en-US" sz="1662" dirty="0" err="1"/>
              <a:t>decreto</a:t>
            </a:r>
            <a:r>
              <a:rPr lang="en-US" sz="1662" dirty="0"/>
              <a:t> </a:t>
            </a:r>
            <a:r>
              <a:rPr lang="en-US" sz="1662" dirty="0" err="1"/>
              <a:t>legge</a:t>
            </a:r>
            <a:r>
              <a:rPr lang="en-US" sz="1662" dirty="0"/>
              <a:t> 243/2016, </a:t>
            </a:r>
            <a:r>
              <a:rPr lang="en-US" sz="1662" dirty="0" err="1"/>
              <a:t>convertito</a:t>
            </a:r>
            <a:r>
              <a:rPr lang="en-US" sz="1662" dirty="0"/>
              <a:t> </a:t>
            </a:r>
            <a:r>
              <a:rPr lang="en-US" sz="1662" dirty="0" err="1"/>
              <a:t>dalla</a:t>
            </a:r>
            <a:r>
              <a:rPr lang="en-US" sz="1662" dirty="0"/>
              <a:t> </a:t>
            </a:r>
            <a:r>
              <a:rPr lang="en-US" sz="1662" dirty="0" err="1"/>
              <a:t>legge</a:t>
            </a:r>
            <a:r>
              <a:rPr lang="en-US" sz="1662" dirty="0"/>
              <a:t> 18/2017, ha </a:t>
            </a:r>
            <a:r>
              <a:rPr lang="en-US" sz="1662" dirty="0" err="1"/>
              <a:t>modificato</a:t>
            </a:r>
            <a:r>
              <a:rPr lang="en-US" sz="1662" dirty="0"/>
              <a:t> la </a:t>
            </a:r>
            <a:r>
              <a:rPr lang="en-US" sz="1662" dirty="0" err="1"/>
              <a:t>disciplina</a:t>
            </a:r>
            <a:r>
              <a:rPr lang="en-US" sz="1662" dirty="0"/>
              <a:t> del </a:t>
            </a:r>
            <a:r>
              <a:rPr lang="en-US" sz="1662" dirty="0" err="1"/>
              <a:t>credito</a:t>
            </a:r>
            <a:r>
              <a:rPr lang="en-US" sz="1662" dirty="0"/>
              <a:t> </a:t>
            </a:r>
            <a:r>
              <a:rPr lang="en-US" sz="1662" dirty="0" err="1"/>
              <a:t>d’imposta</a:t>
            </a:r>
            <a:r>
              <a:rPr lang="en-US" sz="1662" dirty="0"/>
              <a:t> </a:t>
            </a:r>
            <a:r>
              <a:rPr lang="en-US" sz="1662" b="1" dirty="0"/>
              <a:t>per </a:t>
            </a:r>
            <a:r>
              <a:rPr lang="en-US" sz="1662" b="1" dirty="0" err="1"/>
              <a:t>gli</a:t>
            </a:r>
            <a:r>
              <a:rPr lang="en-US" sz="1662" b="1" dirty="0"/>
              <a:t> </a:t>
            </a:r>
            <a:r>
              <a:rPr lang="en-US" sz="1662" b="1" dirty="0" err="1"/>
              <a:t>acquisti</a:t>
            </a:r>
            <a:r>
              <a:rPr lang="en-US" sz="1662" b="1" dirty="0"/>
              <a:t> </a:t>
            </a:r>
            <a:r>
              <a:rPr lang="en-US" sz="1662" b="1" dirty="0" err="1"/>
              <a:t>effettuati</a:t>
            </a:r>
            <a:r>
              <a:rPr lang="en-US" sz="1662" b="1" dirty="0"/>
              <a:t> a </a:t>
            </a:r>
            <a:r>
              <a:rPr lang="en-US" sz="1662" b="1" dirty="0" err="1"/>
              <a:t>decorrere</a:t>
            </a:r>
            <a:r>
              <a:rPr lang="en-US" sz="1662" b="1" dirty="0"/>
              <a:t> dal 1° </a:t>
            </a:r>
            <a:r>
              <a:rPr lang="en-US" sz="1662" b="1" dirty="0" err="1"/>
              <a:t>marzo</a:t>
            </a:r>
            <a:r>
              <a:rPr lang="en-US" sz="1662" b="1" dirty="0"/>
              <a:t> 2017</a:t>
            </a:r>
            <a:r>
              <a:rPr lang="en-US" sz="1662" dirty="0"/>
              <a:t>, </a:t>
            </a:r>
            <a:r>
              <a:rPr lang="en-US" sz="1662" dirty="0" err="1"/>
              <a:t>innalzando</a:t>
            </a:r>
            <a:r>
              <a:rPr lang="en-US" sz="1662" dirty="0"/>
              <a:t> le </a:t>
            </a:r>
            <a:r>
              <a:rPr lang="en-US" sz="1662" dirty="0" err="1"/>
              <a:t>aliquote</a:t>
            </a:r>
            <a:r>
              <a:rPr lang="en-US" sz="1662" dirty="0"/>
              <a:t>, </a:t>
            </a:r>
            <a:r>
              <a:rPr lang="en-US" sz="1662" dirty="0" err="1"/>
              <a:t>aumentando</a:t>
            </a:r>
            <a:r>
              <a:rPr lang="en-US" sz="1662" dirty="0"/>
              <a:t> </a:t>
            </a:r>
            <a:r>
              <a:rPr lang="en-US" sz="1662" dirty="0" err="1"/>
              <a:t>l’ammontare</a:t>
            </a:r>
            <a:r>
              <a:rPr lang="en-US" sz="1662" dirty="0"/>
              <a:t> </a:t>
            </a:r>
            <a:r>
              <a:rPr lang="en-US" sz="1662" dirty="0" err="1"/>
              <a:t>massimo</a:t>
            </a:r>
            <a:r>
              <a:rPr lang="en-US" sz="1662" dirty="0"/>
              <a:t> </a:t>
            </a:r>
            <a:r>
              <a:rPr lang="en-US" sz="1662" dirty="0" err="1"/>
              <a:t>agevolabile</a:t>
            </a:r>
            <a:r>
              <a:rPr lang="en-US" sz="1662" dirty="0"/>
              <a:t>, </a:t>
            </a:r>
            <a:r>
              <a:rPr lang="en-US" sz="1662" dirty="0" err="1"/>
              <a:t>estendendo</a:t>
            </a:r>
            <a:r>
              <a:rPr lang="en-US" sz="1662" dirty="0"/>
              <a:t> </a:t>
            </a:r>
            <a:r>
              <a:rPr lang="en-US" sz="1662" dirty="0" err="1"/>
              <a:t>l’agevolazione</a:t>
            </a:r>
            <a:r>
              <a:rPr lang="en-US" sz="1662" dirty="0"/>
              <a:t> </a:t>
            </a:r>
            <a:r>
              <a:rPr lang="en-US" sz="1662" dirty="0" err="1"/>
              <a:t>all’intero</a:t>
            </a:r>
            <a:r>
              <a:rPr lang="en-US" sz="1662" dirty="0"/>
              <a:t> </a:t>
            </a:r>
            <a:r>
              <a:rPr lang="en-US" sz="1662" dirty="0" err="1"/>
              <a:t>territorio</a:t>
            </a:r>
            <a:r>
              <a:rPr lang="en-US" sz="1662" dirty="0"/>
              <a:t> </a:t>
            </a:r>
            <a:r>
              <a:rPr lang="en-US" sz="1662" dirty="0" err="1"/>
              <a:t>della</a:t>
            </a:r>
            <a:r>
              <a:rPr lang="en-US" sz="1662" dirty="0"/>
              <a:t> </a:t>
            </a:r>
            <a:r>
              <a:rPr lang="en-US" sz="1662" dirty="0" err="1"/>
              <a:t>Sardegna</a:t>
            </a:r>
            <a:r>
              <a:rPr lang="en-US" sz="1662" dirty="0"/>
              <a:t> e </a:t>
            </a:r>
            <a:r>
              <a:rPr lang="en-US" sz="1662" dirty="0" err="1"/>
              <a:t>prevedendo</a:t>
            </a:r>
            <a:r>
              <a:rPr lang="en-US" sz="1662" dirty="0"/>
              <a:t> la </a:t>
            </a:r>
            <a:r>
              <a:rPr lang="en-US" sz="1662" dirty="0" err="1"/>
              <a:t>cumulabilità</a:t>
            </a:r>
            <a:r>
              <a:rPr lang="en-US" sz="1662" dirty="0"/>
              <a:t> del </a:t>
            </a:r>
            <a:r>
              <a:rPr lang="en-US" sz="1662" dirty="0" err="1"/>
              <a:t>credito</a:t>
            </a:r>
            <a:r>
              <a:rPr lang="en-US" sz="1662" dirty="0"/>
              <a:t> </a:t>
            </a:r>
            <a:r>
              <a:rPr lang="en-US" sz="1662" dirty="0" err="1"/>
              <a:t>d’imposta</a:t>
            </a:r>
            <a:r>
              <a:rPr lang="en-US" sz="1662" dirty="0"/>
              <a:t> con </a:t>
            </a:r>
            <a:r>
              <a:rPr lang="en-US" sz="1662" dirty="0" err="1"/>
              <a:t>altri</a:t>
            </a:r>
            <a:r>
              <a:rPr lang="en-US" sz="1662" dirty="0"/>
              <a:t> </a:t>
            </a:r>
            <a:r>
              <a:rPr lang="en-US" sz="1662" dirty="0" err="1"/>
              <a:t>aiuti</a:t>
            </a:r>
            <a:r>
              <a:rPr lang="en-US" sz="1662" dirty="0"/>
              <a:t> di </a:t>
            </a:r>
            <a:r>
              <a:rPr lang="en-US" sz="1662" dirty="0" err="1"/>
              <a:t>Stato</a:t>
            </a:r>
            <a:r>
              <a:rPr lang="en-US" sz="1662" dirty="0"/>
              <a:t>.</a:t>
            </a:r>
            <a:endParaRPr lang="it-IT" sz="1662" dirty="0"/>
          </a:p>
          <a:p>
            <a:r>
              <a:rPr lang="en-US" sz="1662" dirty="0"/>
              <a:t> </a:t>
            </a:r>
            <a:endParaRPr lang="it-IT" sz="1662" dirty="0"/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63776" indent="-263776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662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755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</a:t>
            </a:r>
            <a:r>
              <a:rPr lang="it-IT" sz="2585" b="1" dirty="0" smtClean="0"/>
              <a:t>generale    </a:t>
            </a:r>
            <a:endParaRPr lang="it-IT" sz="2585" b="1" dirty="0"/>
          </a:p>
        </p:txBody>
      </p:sp>
      <p:sp>
        <p:nvSpPr>
          <p:cNvPr id="6" name="Rettangolo 5"/>
          <p:cNvSpPr/>
          <p:nvPr/>
        </p:nvSpPr>
        <p:spPr>
          <a:xfrm>
            <a:off x="545123" y="1449935"/>
            <a:ext cx="8009792" cy="4774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007">
              <a:spcBef>
                <a:spcPts val="849"/>
              </a:spcBef>
            </a:pPr>
            <a:r>
              <a:rPr lang="en-US" sz="1662" dirty="0"/>
              <a:t> </a:t>
            </a:r>
            <a:r>
              <a:rPr lang="en-US" sz="2585" b="1" kern="0" dirty="0" err="1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Agevolazioni</a:t>
            </a:r>
            <a:endParaRPr lang="it-IT" sz="2585" b="1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2370" algn="just">
              <a:lnSpc>
                <a:spcPct val="115000"/>
              </a:lnSpc>
              <a:spcBef>
                <a:spcPts val="909"/>
              </a:spcBef>
            </a:pP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662" spc="-18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d’imposta</a:t>
            </a:r>
            <a:r>
              <a:rPr lang="en-US" sz="1662" spc="-28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spettante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(in</a:t>
            </a:r>
            <a:r>
              <a:rPr lang="en-US" sz="1662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%</a:t>
            </a:r>
            <a:r>
              <a:rPr lang="en-US" sz="1662" spc="-23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sull’investimento</a:t>
            </a:r>
            <a:r>
              <a:rPr lang="en-US" sz="1662" spc="-18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effettuato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r>
              <a:rPr lang="en-US" sz="1662" spc="-23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en-US" sz="1662" b="1" u="sng" spc="-23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662" b="1" u="sng" spc="-23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acquisti</a:t>
            </a:r>
            <a:r>
              <a:rPr lang="en-US" sz="1662" b="1" u="sng" spc="-14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effettuati</a:t>
            </a:r>
            <a:r>
              <a:rPr lang="en-US" sz="1662" b="1" u="sng" spc="-9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dal</a:t>
            </a:r>
            <a:r>
              <a:rPr lang="en-US" sz="1662" b="1" u="sng" spc="-28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1°</a:t>
            </a:r>
            <a:r>
              <a:rPr lang="en-US" sz="1662" b="1" u="sng" spc="-23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marzo</a:t>
            </a:r>
            <a:r>
              <a:rPr lang="en-US" sz="1662" b="1" u="sng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2017</a:t>
            </a:r>
            <a:r>
              <a:rPr lang="en-US" sz="1662" b="1" u="sng" spc="-14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al</a:t>
            </a:r>
            <a:r>
              <a:rPr lang="en-US" sz="1662" b="1" u="sng" spc="-23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31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dicembre</a:t>
            </a:r>
            <a:r>
              <a:rPr lang="en-US" sz="1662" b="1" u="sng" spc="-14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2019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1662" dirty="0"/>
              <a:t>	</a:t>
            </a:r>
          </a:p>
          <a:p>
            <a:endParaRPr lang="it-IT" sz="1662" dirty="0"/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63776" indent="-263776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662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62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/>
          </p:nvPr>
        </p:nvGraphicFramePr>
        <p:xfrm>
          <a:off x="1095245" y="2916566"/>
          <a:ext cx="6916815" cy="309078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252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91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786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Ambito territoriale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528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Campania, Puglia, Basilicata, Calabria, Sicilia, Sardegna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1489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" marR="133350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Credito d’imposta per dimensione di impresa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45% 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piccole imprese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35% 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medie imprese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25% 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grandi imprese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6988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Ambito territoriale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530" marR="2667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Molise e Abruzzo (zone ammissibili agli aiuti a finalità regionale ai sensi dall'art. 107, paragrafo 3, lettera c), del TFUE, come individuate dalla Carta degli aiuti a finalità regionale 2014-2015)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4526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" marR="133350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Credito d’imposta per dimensione di impresa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 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piccole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imprese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 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medie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imprese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 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grandi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imprese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438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generale</a:t>
            </a:r>
          </a:p>
        </p:txBody>
      </p:sp>
      <p:sp>
        <p:nvSpPr>
          <p:cNvPr id="6" name="Rettangolo 5"/>
          <p:cNvSpPr/>
          <p:nvPr/>
        </p:nvSpPr>
        <p:spPr>
          <a:xfrm>
            <a:off x="545123" y="1449935"/>
            <a:ext cx="8009792" cy="2630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>
              <a:spcBef>
                <a:spcPts val="134"/>
              </a:spcBef>
            </a:pP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L’agevolazione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spetta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per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investimenti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importo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massimo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pari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a: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23"/>
              </a:spcBef>
            </a:pP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16531" indent="-316531"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3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milioni</a:t>
            </a: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per le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piccole</a:t>
            </a:r>
            <a:r>
              <a:rPr lang="en-US" sz="1662" b="1" spc="-18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imprese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16531" indent="-316531">
              <a:spcBef>
                <a:spcPts val="88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10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milioni</a:t>
            </a: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per le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medie</a:t>
            </a:r>
            <a:r>
              <a:rPr lang="en-US" sz="1662" b="1" spc="-4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imprese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16531" indent="-316531">
              <a:spcBef>
                <a:spcPts val="97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15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milioni</a:t>
            </a: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per le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grandi</a:t>
            </a:r>
            <a:r>
              <a:rPr lang="en-US" sz="1662" b="1" spc="-3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imprese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.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415007" marR="663543" algn="just">
              <a:lnSpc>
                <a:spcPct val="113000"/>
              </a:lnSpc>
              <a:spcBef>
                <a:spcPts val="840"/>
              </a:spcBef>
            </a:pP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Il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beneficio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è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calcolato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al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lordo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degli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ammortamenti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fiscali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senza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detrarre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ammortamenti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beni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medesima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categoria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37"/>
              </a:spcBef>
            </a:pPr>
            <a:r>
              <a:rPr lang="en-US" sz="2215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660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generale</a:t>
            </a:r>
          </a:p>
        </p:txBody>
      </p:sp>
      <p:sp>
        <p:nvSpPr>
          <p:cNvPr id="6" name="Rettangolo 5"/>
          <p:cNvSpPr/>
          <p:nvPr/>
        </p:nvSpPr>
        <p:spPr>
          <a:xfrm>
            <a:off x="545123" y="1449935"/>
            <a:ext cx="8009792" cy="5514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007" marR="661784" algn="just">
              <a:lnSpc>
                <a:spcPct val="115000"/>
              </a:lnSpc>
            </a:pP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d’imposta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spettante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(in %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sull’investimento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effettuato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per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acquisti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effettuati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 dal 1°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gennaio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 2016 al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28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febbraio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 2017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marL="415007" marR="661784" algn="just">
              <a:lnSpc>
                <a:spcPct val="115000"/>
              </a:lnSpc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1784" algn="just">
              <a:lnSpc>
                <a:spcPct val="115000"/>
              </a:lnSpc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1784" algn="just">
              <a:lnSpc>
                <a:spcPct val="115000"/>
              </a:lnSpc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1784" algn="just">
              <a:lnSpc>
                <a:spcPct val="115000"/>
              </a:lnSpc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1784" algn="just">
              <a:lnSpc>
                <a:spcPct val="115000"/>
              </a:lnSpc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1784" algn="just">
              <a:lnSpc>
                <a:spcPct val="115000"/>
              </a:lnSpc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1784" algn="just">
              <a:lnSpc>
                <a:spcPct val="115000"/>
              </a:lnSpc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80893" marR="719229">
              <a:lnSpc>
                <a:spcPct val="115000"/>
              </a:lnSpc>
            </a:pP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*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Relativamente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a Molise, Abruzzo e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Sardegna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possono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accedere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al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solo a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fronte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di un “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investimento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iniziale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favore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una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nuova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attività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economica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nella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zona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interessata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”.</a:t>
            </a:r>
            <a:endParaRPr lang="it-IT" sz="1108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80893" marR="719229">
              <a:lnSpc>
                <a:spcPct val="115000"/>
              </a:lnSpc>
            </a:pP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** Dal 1°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gennaio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2017 al 28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febbraio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2017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sono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ammissibili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investimenti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effettuati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nell’intero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territorio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Regione</a:t>
            </a:r>
            <a:r>
              <a:rPr lang="en-US" sz="1108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108" i="1" dirty="0" err="1">
                <a:latin typeface="Calibri" panose="020F0502020204030204" pitchFamily="34" charset="0"/>
                <a:ea typeface="Calibri" panose="020F0502020204030204" pitchFamily="34" charset="0"/>
              </a:rPr>
              <a:t>Sardegna</a:t>
            </a:r>
            <a:endParaRPr lang="it-IT" sz="1108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1784" algn="just">
              <a:lnSpc>
                <a:spcPct val="115000"/>
              </a:lnSpc>
            </a:pP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>
              <a:spcBef>
                <a:spcPts val="134"/>
              </a:spcBef>
            </a:pPr>
            <a:r>
              <a:rPr lang="en-US" sz="2215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/>
          </p:nvPr>
        </p:nvGraphicFramePr>
        <p:xfrm>
          <a:off x="1060439" y="2315245"/>
          <a:ext cx="5647006" cy="157851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08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384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7023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Ambito territoriale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530" marR="34925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Campania, Puglia, Basilicata, Calabria, Sicilia + zone di Molise, Abruzzo e Sardegna** ammissibili agli aiuti a finalità regionale ai sensi dell’art. 107, par. 3 lett. c), del TFUE (Carta degli aiuti a finalità regionale 2014-2020)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1489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435" marR="133350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Credito d’imposta per dimensione di impresa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 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piccole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imprese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 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medie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imprese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9725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 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grandi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imprese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*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84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generale</a:t>
            </a:r>
          </a:p>
        </p:txBody>
      </p:sp>
      <p:sp>
        <p:nvSpPr>
          <p:cNvPr id="6" name="Rettangolo 5"/>
          <p:cNvSpPr/>
          <p:nvPr/>
        </p:nvSpPr>
        <p:spPr>
          <a:xfrm>
            <a:off x="545123" y="1449934"/>
            <a:ext cx="8009792" cy="3215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/>
            <a:r>
              <a:rPr lang="en-US" sz="2215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L’agevolazione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spetta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per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investimenti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importo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massimo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pari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a: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23"/>
              </a:spcBef>
            </a:pP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16531" indent="-316531"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1,5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milioni</a:t>
            </a: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per le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piccole</a:t>
            </a:r>
            <a:r>
              <a:rPr lang="en-US" sz="1662" b="1" spc="-23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imprese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16531" indent="-316531">
              <a:spcBef>
                <a:spcPts val="97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5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milioni</a:t>
            </a: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per le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medie</a:t>
            </a:r>
            <a:r>
              <a:rPr lang="en-US" sz="1662" b="1" spc="-23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imprese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16531" indent="-316531">
              <a:spcBef>
                <a:spcPts val="97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15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milioni</a:t>
            </a:r>
            <a:r>
              <a:rPr lang="en-US" sz="1662" b="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per le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grandi</a:t>
            </a:r>
            <a:r>
              <a:rPr lang="en-US" sz="1662" b="1" spc="-5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imprese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.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415007" marR="662370" algn="just">
              <a:lnSpc>
                <a:spcPct val="115000"/>
              </a:lnSpc>
              <a:spcBef>
                <a:spcPts val="826"/>
              </a:spcBef>
            </a:pP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Il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beneficio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è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calcolato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al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netto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degli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ammortamenti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dedotti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nel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periodo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d'imposta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relativi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alle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medesime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categorie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beni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d'investimento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stessa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struttura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produttiva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ad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esclusione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degli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ammortamenti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beni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formano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oggetto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dell'investimento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agevolato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37"/>
              </a:spcBef>
            </a:pP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46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</a:t>
            </a:r>
            <a:r>
              <a:rPr lang="it-IT" sz="2585" b="1" dirty="0" smtClean="0"/>
              <a:t>generale  </a:t>
            </a:r>
            <a:endParaRPr lang="it-IT" sz="2585" b="1" dirty="0"/>
          </a:p>
        </p:txBody>
      </p:sp>
      <p:sp>
        <p:nvSpPr>
          <p:cNvPr id="6" name="Rettangolo 5"/>
          <p:cNvSpPr/>
          <p:nvPr/>
        </p:nvSpPr>
        <p:spPr>
          <a:xfrm>
            <a:off x="545123" y="1449935"/>
            <a:ext cx="8009792" cy="5190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/>
            <a:r>
              <a:rPr lang="en-US" sz="1662" dirty="0"/>
              <a:t>Con </a:t>
            </a:r>
            <a:r>
              <a:rPr lang="en-US" sz="1662" dirty="0" err="1"/>
              <a:t>riferimento</a:t>
            </a:r>
            <a:r>
              <a:rPr lang="en-US" sz="1662" dirty="0"/>
              <a:t> </a:t>
            </a:r>
            <a:r>
              <a:rPr lang="en-US" sz="1662" dirty="0" err="1"/>
              <a:t>agli</a:t>
            </a:r>
            <a:r>
              <a:rPr lang="en-US" sz="1662" dirty="0"/>
              <a:t> </a:t>
            </a:r>
            <a:r>
              <a:rPr lang="en-US" sz="1662" dirty="0" err="1"/>
              <a:t>investimenti</a:t>
            </a:r>
            <a:r>
              <a:rPr lang="en-US" sz="1662" dirty="0"/>
              <a:t> </a:t>
            </a:r>
            <a:r>
              <a:rPr lang="en-US" sz="1662" dirty="0" err="1"/>
              <a:t>realizzati</a:t>
            </a:r>
            <a:r>
              <a:rPr lang="en-US" sz="1662" dirty="0"/>
              <a:t> in parte prima del 1° </a:t>
            </a:r>
            <a:r>
              <a:rPr lang="en-US" sz="1662" dirty="0" err="1"/>
              <a:t>marzo</a:t>
            </a:r>
            <a:r>
              <a:rPr lang="en-US" sz="1662" dirty="0"/>
              <a:t> 2017 e in parte </a:t>
            </a:r>
            <a:r>
              <a:rPr lang="en-US" sz="1662" dirty="0" err="1"/>
              <a:t>dopo</a:t>
            </a:r>
            <a:r>
              <a:rPr lang="en-US" sz="1662" dirty="0"/>
              <a:t> tale data, </a:t>
            </a:r>
            <a:r>
              <a:rPr lang="en-US" sz="1662" dirty="0" err="1"/>
              <a:t>trovano</a:t>
            </a:r>
            <a:r>
              <a:rPr lang="en-US" sz="1662" dirty="0"/>
              <a:t> </a:t>
            </a:r>
            <a:r>
              <a:rPr lang="en-US" sz="1662" dirty="0" err="1"/>
              <a:t>applicazione</a:t>
            </a:r>
            <a:r>
              <a:rPr lang="en-US" sz="1662" dirty="0"/>
              <a:t> </a:t>
            </a:r>
            <a:r>
              <a:rPr lang="en-US" sz="1662" dirty="0" err="1"/>
              <a:t>i</a:t>
            </a:r>
            <a:r>
              <a:rPr lang="en-US" sz="1662" dirty="0"/>
              <a:t> due </a:t>
            </a:r>
            <a:r>
              <a:rPr lang="en-US" sz="1662" dirty="0" err="1"/>
              <a:t>diversi</a:t>
            </a:r>
            <a:r>
              <a:rPr lang="en-US" sz="1662" dirty="0"/>
              <a:t> </a:t>
            </a:r>
            <a:r>
              <a:rPr lang="en-US" sz="1662" dirty="0" err="1"/>
              <a:t>regimi</a:t>
            </a:r>
            <a:r>
              <a:rPr lang="en-US" sz="1662" dirty="0"/>
              <a:t> in </a:t>
            </a:r>
            <a:r>
              <a:rPr lang="en-US" sz="1662" dirty="0" err="1"/>
              <a:t>ragione</a:t>
            </a:r>
            <a:r>
              <a:rPr lang="en-US" sz="1662" dirty="0"/>
              <a:t> </a:t>
            </a:r>
            <a:r>
              <a:rPr lang="en-US" sz="1662" dirty="0" err="1"/>
              <a:t>della</a:t>
            </a:r>
            <a:r>
              <a:rPr lang="en-US" sz="1662" dirty="0"/>
              <a:t> data di </a:t>
            </a:r>
            <a:r>
              <a:rPr lang="en-US" sz="1662" dirty="0" err="1"/>
              <a:t>acquisizione</a:t>
            </a:r>
            <a:r>
              <a:rPr lang="en-US" sz="1662" dirty="0"/>
              <a:t> </a:t>
            </a:r>
            <a:r>
              <a:rPr lang="en-US" sz="1662" dirty="0" err="1"/>
              <a:t>dei</a:t>
            </a:r>
            <a:r>
              <a:rPr lang="en-US" sz="1662" dirty="0"/>
              <a:t> </a:t>
            </a:r>
            <a:r>
              <a:rPr lang="en-US" sz="1662" dirty="0" err="1"/>
              <a:t>beni</a:t>
            </a:r>
            <a:r>
              <a:rPr lang="en-US" sz="1662" dirty="0"/>
              <a:t>. Per </a:t>
            </a:r>
            <a:r>
              <a:rPr lang="en-US" sz="1662" dirty="0" err="1"/>
              <a:t>quanto</a:t>
            </a:r>
            <a:r>
              <a:rPr lang="en-US" sz="1662" dirty="0"/>
              <a:t> </a:t>
            </a:r>
            <a:r>
              <a:rPr lang="en-US" sz="1662" dirty="0" err="1"/>
              <a:t>riguarda</a:t>
            </a:r>
            <a:r>
              <a:rPr lang="en-US" sz="1662" dirty="0"/>
              <a:t> </a:t>
            </a:r>
            <a:r>
              <a:rPr lang="en-US" sz="1662" dirty="0" err="1"/>
              <a:t>l’individuazione</a:t>
            </a:r>
            <a:r>
              <a:rPr lang="en-US" sz="1662" dirty="0"/>
              <a:t> del </a:t>
            </a:r>
            <a:r>
              <a:rPr lang="en-US" sz="1662" dirty="0" err="1"/>
              <a:t>limite</a:t>
            </a:r>
            <a:r>
              <a:rPr lang="en-US" sz="1662" dirty="0"/>
              <a:t> </a:t>
            </a:r>
            <a:r>
              <a:rPr lang="en-US" sz="1662" dirty="0" err="1"/>
              <a:t>massimo</a:t>
            </a:r>
            <a:r>
              <a:rPr lang="en-US" sz="1662" dirty="0"/>
              <a:t> </a:t>
            </a:r>
            <a:r>
              <a:rPr lang="en-US" sz="1662" dirty="0" err="1"/>
              <a:t>dei</a:t>
            </a:r>
            <a:r>
              <a:rPr lang="en-US" sz="1662" dirty="0"/>
              <a:t> </a:t>
            </a:r>
            <a:r>
              <a:rPr lang="en-US" sz="1662" dirty="0" err="1"/>
              <a:t>costi</a:t>
            </a:r>
            <a:r>
              <a:rPr lang="en-US" sz="1662" dirty="0"/>
              <a:t> </a:t>
            </a:r>
            <a:r>
              <a:rPr lang="en-US" sz="1662" dirty="0" err="1"/>
              <a:t>ammissibili</a:t>
            </a:r>
            <a:r>
              <a:rPr lang="en-US" sz="1662" dirty="0"/>
              <a:t> </a:t>
            </a:r>
            <a:r>
              <a:rPr lang="en-US" sz="1662" dirty="0" err="1"/>
              <a:t>all’agevolazione</a:t>
            </a:r>
            <a:r>
              <a:rPr lang="en-US" sz="1662" dirty="0"/>
              <a:t> </a:t>
            </a:r>
            <a:r>
              <a:rPr lang="en-US" sz="1662" dirty="0" err="1"/>
              <a:t>invece</a:t>
            </a:r>
            <a:r>
              <a:rPr lang="en-US" sz="1662" dirty="0"/>
              <a:t>, per </a:t>
            </a:r>
            <a:r>
              <a:rPr lang="en-US" sz="1662" dirty="0" err="1"/>
              <a:t>ciascun</a:t>
            </a:r>
            <a:r>
              <a:rPr lang="en-US" sz="1662" dirty="0"/>
              <a:t> </a:t>
            </a:r>
            <a:r>
              <a:rPr lang="en-US" sz="1662" dirty="0" err="1"/>
              <a:t>progetto</a:t>
            </a:r>
            <a:r>
              <a:rPr lang="en-US" sz="1662" dirty="0"/>
              <a:t> </a:t>
            </a:r>
            <a:r>
              <a:rPr lang="en-US" sz="1662" dirty="0" err="1"/>
              <a:t>d’investimento</a:t>
            </a:r>
            <a:r>
              <a:rPr lang="en-US" sz="1662" dirty="0"/>
              <a:t> </a:t>
            </a:r>
            <a:r>
              <a:rPr lang="en-US" sz="1662" dirty="0" err="1"/>
              <a:t>iniziato</a:t>
            </a:r>
            <a:r>
              <a:rPr lang="en-US" sz="1662" dirty="0"/>
              <a:t> prima del 1° </a:t>
            </a:r>
            <a:r>
              <a:rPr lang="en-US" sz="1662" dirty="0" err="1"/>
              <a:t>marzo</a:t>
            </a:r>
            <a:r>
              <a:rPr lang="en-US" sz="1662" dirty="0"/>
              <a:t> 2017 e </a:t>
            </a:r>
            <a:r>
              <a:rPr lang="en-US" sz="1662" dirty="0" err="1"/>
              <a:t>concluso</a:t>
            </a:r>
            <a:r>
              <a:rPr lang="en-US" sz="1662" dirty="0"/>
              <a:t> </a:t>
            </a:r>
            <a:r>
              <a:rPr lang="en-US" sz="1662" dirty="0" err="1"/>
              <a:t>dopo</a:t>
            </a:r>
            <a:r>
              <a:rPr lang="en-US" sz="1662" dirty="0"/>
              <a:t> tale data, </a:t>
            </a:r>
            <a:r>
              <a:rPr lang="en-US" sz="1662" dirty="0" err="1"/>
              <a:t>trova</a:t>
            </a:r>
            <a:r>
              <a:rPr lang="en-US" sz="1662" dirty="0"/>
              <a:t> </a:t>
            </a:r>
            <a:r>
              <a:rPr lang="en-US" sz="1662" dirty="0" err="1"/>
              <a:t>applicazione</a:t>
            </a:r>
            <a:r>
              <a:rPr lang="en-US" sz="1662" dirty="0"/>
              <a:t> </a:t>
            </a:r>
            <a:r>
              <a:rPr lang="en-US" sz="1662" dirty="0" err="1"/>
              <a:t>il</a:t>
            </a:r>
            <a:r>
              <a:rPr lang="en-US" sz="1662" dirty="0"/>
              <a:t> </a:t>
            </a:r>
            <a:r>
              <a:rPr lang="en-US" sz="1662" dirty="0" err="1"/>
              <a:t>nuovo</a:t>
            </a:r>
            <a:r>
              <a:rPr lang="en-US" sz="1662" dirty="0"/>
              <a:t> </a:t>
            </a:r>
            <a:r>
              <a:rPr lang="en-US" sz="1662" dirty="0" err="1"/>
              <a:t>limite</a:t>
            </a:r>
            <a:r>
              <a:rPr lang="en-US" sz="1662" dirty="0"/>
              <a:t> </a:t>
            </a:r>
            <a:r>
              <a:rPr lang="en-US" sz="1662" dirty="0" err="1"/>
              <a:t>più</a:t>
            </a:r>
            <a:r>
              <a:rPr lang="en-US" sz="1662" dirty="0"/>
              <a:t> </a:t>
            </a:r>
            <a:r>
              <a:rPr lang="en-US" sz="1662" dirty="0" err="1"/>
              <a:t>elevato</a:t>
            </a:r>
            <a:r>
              <a:rPr lang="en-US" sz="1662" dirty="0"/>
              <a:t>.</a:t>
            </a:r>
          </a:p>
          <a:p>
            <a:pPr marL="415007" algn="just"/>
            <a:endParaRPr lang="en-US" sz="1662" dirty="0"/>
          </a:p>
          <a:p>
            <a:pPr marL="415007" algn="just"/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Definizioni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it-IT" sz="221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>
              <a:spcBef>
                <a:spcPts val="166"/>
              </a:spcBef>
            </a:pP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Piccole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imprese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occupano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meno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di 50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persone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realizzano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un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fatturato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annuo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o un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totale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bilancio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annuo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non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superiori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a</a:t>
            </a:r>
            <a:r>
              <a:rPr lang="it-IT" sz="22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10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milioni</a:t>
            </a:r>
            <a:r>
              <a:rPr lang="en-US" sz="1662" i="1" spc="-9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en-US" sz="1662" i="1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€.</a:t>
            </a:r>
            <a:endParaRPr lang="en-US" sz="1662" dirty="0"/>
          </a:p>
          <a:p>
            <a:pPr marL="415007" marR="662370" algn="just">
              <a:lnSpc>
                <a:spcPct val="115000"/>
              </a:lnSpc>
              <a:spcBef>
                <a:spcPts val="134"/>
              </a:spcBef>
            </a:pP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Medie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imprese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r>
              <a:rPr lang="en-US" sz="1662" i="1" spc="-37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occupano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meno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en-US" sz="1662" i="1" spc="-37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250</a:t>
            </a:r>
            <a:r>
              <a:rPr lang="en-US" sz="1662" i="1" spc="-37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persone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realizzano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un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fatturato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annuo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non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supera</a:t>
            </a:r>
            <a:r>
              <a:rPr lang="en-US" sz="1662" i="1" spc="-3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US" sz="1662" i="1" spc="-37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50</a:t>
            </a:r>
            <a:r>
              <a:rPr lang="en-US" sz="1662" i="1" spc="-37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milioni</a:t>
            </a:r>
            <a:r>
              <a:rPr lang="en-US" sz="1662" i="1" spc="-37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en-US" sz="1662" i="1" spc="-37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€</a:t>
            </a:r>
            <a:r>
              <a:rPr lang="en-US" sz="1662" i="1" spc="-37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oppure</a:t>
            </a:r>
            <a:r>
              <a:rPr lang="en-US" sz="1662" i="1" spc="23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hanno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totale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bilancio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annuo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non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supera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43 </a:t>
            </a:r>
            <a:r>
              <a:rPr lang="en-US" sz="1662" i="1" dirty="0" err="1">
                <a:latin typeface="Calibri" panose="020F0502020204030204" pitchFamily="34" charset="0"/>
                <a:ea typeface="Calibri" panose="020F0502020204030204" pitchFamily="34" charset="0"/>
              </a:rPr>
              <a:t>milioni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 di</a:t>
            </a:r>
            <a:r>
              <a:rPr lang="en-US" sz="1662" i="1" spc="-9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i="1" dirty="0">
                <a:latin typeface="Calibri" panose="020F0502020204030204" pitchFamily="34" charset="0"/>
                <a:ea typeface="Calibri" panose="020F0502020204030204" pitchFamily="34" charset="0"/>
              </a:rPr>
              <a:t>€.</a:t>
            </a:r>
            <a:endParaRPr lang="it-IT" sz="2215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/>
            <a:endParaRPr lang="en-US" sz="1662" dirty="0"/>
          </a:p>
          <a:p>
            <a:pPr marL="415007" algn="just"/>
            <a:endParaRPr lang="en-US" sz="1662" dirty="0"/>
          </a:p>
          <a:p>
            <a:pPr marL="415007" algn="just"/>
            <a:endParaRPr lang="it-IT" sz="1662" dirty="0"/>
          </a:p>
          <a:p>
            <a:pPr marL="415007" algn="just"/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83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</a:t>
            </a:r>
            <a:r>
              <a:rPr lang="it-IT" sz="2585" b="1" dirty="0" smtClean="0"/>
              <a:t>generale     </a:t>
            </a:r>
            <a:endParaRPr lang="it-IT" sz="2585" b="1" dirty="0"/>
          </a:p>
        </p:txBody>
      </p:sp>
      <p:sp>
        <p:nvSpPr>
          <p:cNvPr id="6" name="Rettangolo 5"/>
          <p:cNvSpPr/>
          <p:nvPr/>
        </p:nvSpPr>
        <p:spPr>
          <a:xfrm>
            <a:off x="545123" y="1449934"/>
            <a:ext cx="8009792" cy="5114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>
              <a:spcBef>
                <a:spcPts val="660"/>
              </a:spcBef>
            </a:pPr>
            <a:r>
              <a:rPr lang="en-US" sz="2585" b="1" kern="0" dirty="0" err="1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Beneficiari</a:t>
            </a:r>
            <a:r>
              <a:rPr lang="en-US" sz="2585" b="1" kern="0" dirty="0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2585" b="1" kern="0" dirty="0" err="1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spese</a:t>
            </a:r>
            <a:r>
              <a:rPr lang="en-US" sz="2585" b="1" kern="0" dirty="0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585" b="1" kern="0" dirty="0" err="1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ammissibili</a:t>
            </a:r>
            <a:endParaRPr lang="it-IT" sz="2585" b="1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2370" algn="just">
              <a:lnSpc>
                <a:spcPct val="115000"/>
              </a:lnSpc>
              <a:spcBef>
                <a:spcPts val="563"/>
              </a:spcBef>
            </a:pP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Possono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beneficiare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del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d’imposta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le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imprese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in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relazione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progetti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investimento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localizzati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nelle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regioni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meno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sviluppate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o in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quelle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transizione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ossia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Campania, Puglia, Basilicata, Calabria, Sicilia, </a:t>
            </a:r>
            <a:r>
              <a:rPr lang="en-US" sz="1662" b="1" u="sng" dirty="0" err="1">
                <a:latin typeface="Calibri" panose="020F0502020204030204" pitchFamily="34" charset="0"/>
                <a:ea typeface="Calibri" panose="020F0502020204030204" pitchFamily="34" charset="0"/>
              </a:rPr>
              <a:t>Sardegna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u="sng" dirty="0">
                <a:latin typeface="Calibri" panose="020F0502020204030204" pitchFamily="34" charset="0"/>
                <a:ea typeface="Calibri" panose="020F0502020204030204" pitchFamily="34" charset="0"/>
              </a:rPr>
              <a:t>Molise, Abruzzo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46"/>
              </a:spcBef>
            </a:pPr>
            <a:r>
              <a:rPr lang="en-US" sz="1292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2957" algn="just">
              <a:lnSpc>
                <a:spcPct val="115000"/>
              </a:lnSpc>
              <a:spcBef>
                <a:spcPts val="258"/>
              </a:spcBef>
            </a:pP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L'agevolazione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non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applica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soggetti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operano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nei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settori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dell'industria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siderurgica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carbonifera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costruzione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navale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fibre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sintetiche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trasporti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relative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infrastrutture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produzione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distribuzione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energia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delle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infrastrutture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energetiche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nonché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settori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creditizio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finanziario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assicurativo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L'agevolazione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inoltre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, non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applica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alle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imprese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difficoltà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secondo la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definizione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comunitaria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/>
            <a:endParaRPr lang="en-US" sz="1662" dirty="0"/>
          </a:p>
          <a:p>
            <a:pPr marL="415007" algn="just"/>
            <a:endParaRPr lang="en-US" sz="1662" dirty="0"/>
          </a:p>
          <a:p>
            <a:pPr marL="415007" algn="just"/>
            <a:endParaRPr lang="it-IT" sz="1662" dirty="0"/>
          </a:p>
          <a:p>
            <a:pPr marL="415007" algn="just"/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3619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generale</a:t>
            </a:r>
          </a:p>
        </p:txBody>
      </p:sp>
      <p:sp>
        <p:nvSpPr>
          <p:cNvPr id="6" name="Rettangolo 5"/>
          <p:cNvSpPr/>
          <p:nvPr/>
        </p:nvSpPr>
        <p:spPr>
          <a:xfrm>
            <a:off x="545123" y="1449934"/>
            <a:ext cx="8009792" cy="5090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3543" algn="just">
              <a:lnSpc>
                <a:spcPct val="113000"/>
              </a:lnSpc>
            </a:pP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Il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d'imposta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può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essere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concesso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solamente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agli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investimenti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in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beni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strumentali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nuovi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anche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mediante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contratti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locazione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finanziaria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effettuati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dal 1° </a:t>
            </a:r>
            <a:r>
              <a:rPr lang="en-US" sz="1662" dirty="0" err="1">
                <a:latin typeface="Calibri" panose="020F0502020204030204" pitchFamily="34" charset="0"/>
                <a:ea typeface="Calibri" panose="020F0502020204030204" pitchFamily="34" charset="0"/>
              </a:rPr>
              <a:t>gennaio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 2016 e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fino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al 31 </a:t>
            </a:r>
            <a:r>
              <a:rPr lang="en-US" sz="1662" b="1" dirty="0" err="1">
                <a:latin typeface="Calibri" panose="020F0502020204030204" pitchFamily="34" charset="0"/>
                <a:ea typeface="Calibri" panose="020F0502020204030204" pitchFamily="34" charset="0"/>
              </a:rPr>
              <a:t>dicembre</a:t>
            </a:r>
            <a:r>
              <a:rPr lang="en-US" sz="1662" b="1" dirty="0">
                <a:latin typeface="Calibri" panose="020F0502020204030204" pitchFamily="34" charset="0"/>
                <a:ea typeface="Calibri" panose="020F0502020204030204" pitchFamily="34" charset="0"/>
              </a:rPr>
              <a:t> 2019 </a:t>
            </a:r>
            <a:r>
              <a:rPr lang="en-US" sz="1662" dirty="0">
                <a:latin typeface="Calibri" panose="020F0502020204030204" pitchFamily="34" charset="0"/>
                <a:ea typeface="Calibri" panose="020F0502020204030204" pitchFamily="34" charset="0"/>
              </a:rPr>
              <a:t>per:</a:t>
            </a:r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16531" indent="-316531">
              <a:spcBef>
                <a:spcPts val="14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realizzazione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di un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nuovo</a:t>
            </a:r>
            <a:r>
              <a:rPr lang="en-US" sz="1662" spc="-5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stabilimento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16531" indent="-316531">
              <a:spcBef>
                <a:spcPts val="189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l’ampliamento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stabilimento</a:t>
            </a:r>
            <a:r>
              <a:rPr lang="en-US" sz="1662" spc="-18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esistente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16531" indent="-316531">
              <a:spcBef>
                <a:spcPts val="175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diversificazione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della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produzione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uno</a:t>
            </a:r>
            <a:r>
              <a:rPr lang="en-US" sz="1662" spc="5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stabilimento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16531" indent="-316531">
              <a:spcBef>
                <a:spcPts val="185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trasformazione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radicale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del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processo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produttivo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complessivo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stabilimento</a:t>
            </a:r>
            <a:r>
              <a:rPr lang="en-US" sz="1662" spc="-37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esistente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16531" marR="662370" indent="-316531" algn="just">
              <a:lnSpc>
                <a:spcPct val="115000"/>
              </a:lnSpc>
              <a:spcBef>
                <a:spcPts val="185"/>
              </a:spcBef>
              <a:buSzPts val="1100"/>
              <a:buFont typeface="Wingdings" panose="05000000000000000000" pitchFamily="2" charset="2"/>
              <a:buChar char=""/>
              <a:tabLst>
                <a:tab pos="837635" algn="l"/>
              </a:tabLst>
            </a:pP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riattivazione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stabilimento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chiuso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o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che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sarebbe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stato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chiuso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qualora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non fosse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stato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acquisito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pertanto</a:t>
            </a:r>
            <a:r>
              <a:rPr lang="en-US" sz="1662" spc="-5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vanno</a:t>
            </a:r>
            <a:r>
              <a:rPr lang="en-US" sz="1662" spc="-5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considerati</a:t>
            </a:r>
            <a:r>
              <a:rPr lang="en-US" sz="1662" spc="-60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esclusi</a:t>
            </a:r>
            <a:r>
              <a:rPr lang="en-US" sz="1662" spc="-60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tutti</a:t>
            </a:r>
            <a:r>
              <a:rPr lang="en-US" sz="1662" spc="-55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gli</a:t>
            </a:r>
            <a:r>
              <a:rPr lang="en-US" sz="1662" spc="-60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investimenti</a:t>
            </a:r>
            <a:r>
              <a:rPr lang="en-US" sz="1662" spc="-60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che</a:t>
            </a:r>
            <a:r>
              <a:rPr lang="en-US" sz="1662" spc="-60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non</a:t>
            </a:r>
            <a:r>
              <a:rPr lang="en-US" sz="1662" spc="-60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realizzino</a:t>
            </a:r>
            <a:r>
              <a:rPr lang="en-US" sz="1662" spc="-51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una</a:t>
            </a:r>
            <a:r>
              <a:rPr lang="en-US" sz="1662" spc="-60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fattispecie</a:t>
            </a:r>
            <a:r>
              <a:rPr lang="en-US" sz="1662" spc="-55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di</a:t>
            </a:r>
            <a:r>
              <a:rPr lang="en-US" sz="1662" spc="-60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investimento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iniziale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come ad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esempio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sostituzione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di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singoli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beni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strumentali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,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ed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altresì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gli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investimenti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in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immobili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e </a:t>
            </a:r>
            <a:r>
              <a:rPr lang="en-US" sz="1662" dirty="0" err="1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veicoli</a:t>
            </a:r>
            <a:r>
              <a:rPr lang="en-US" sz="1662" dirty="0"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).</a:t>
            </a:r>
            <a:endParaRPr lang="it-IT" sz="1662" dirty="0"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415007" algn="just"/>
            <a:endParaRPr lang="en-US" sz="1662" dirty="0"/>
          </a:p>
          <a:p>
            <a:pPr marL="415007" algn="just"/>
            <a:endParaRPr lang="en-US" sz="1662" dirty="0"/>
          </a:p>
          <a:p>
            <a:pPr marL="415007" algn="just"/>
            <a:endParaRPr lang="it-IT" sz="1662" dirty="0"/>
          </a:p>
          <a:p>
            <a:pPr marL="415007" algn="just"/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555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557245" y="771160"/>
            <a:ext cx="8006293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85" b="1" dirty="0" smtClean="0"/>
              <a:t>       Informazioni </a:t>
            </a:r>
            <a:r>
              <a:rPr lang="it-IT" sz="2585" b="1" dirty="0"/>
              <a:t>di carattere generale</a:t>
            </a:r>
          </a:p>
        </p:txBody>
      </p:sp>
      <p:sp>
        <p:nvSpPr>
          <p:cNvPr id="6" name="Rettangolo 5"/>
          <p:cNvSpPr/>
          <p:nvPr/>
        </p:nvSpPr>
        <p:spPr>
          <a:xfrm>
            <a:off x="545123" y="1449934"/>
            <a:ext cx="8009792" cy="492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007" algn="just">
              <a:spcBef>
                <a:spcPts val="134"/>
              </a:spcBef>
            </a:pPr>
            <a:endParaRPr lang="en-US" sz="166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3543" algn="just">
              <a:lnSpc>
                <a:spcPct val="113000"/>
              </a:lnSpc>
            </a:pPr>
            <a:r>
              <a:rPr lang="en-US" sz="2585" b="1" dirty="0" err="1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Aspetti</a:t>
            </a:r>
            <a:r>
              <a:rPr lang="en-US" sz="2585" b="1" dirty="0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585" b="1" dirty="0" err="1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procedurali</a:t>
            </a:r>
            <a:endParaRPr lang="en-US" sz="2585" b="1" dirty="0"/>
          </a:p>
          <a:p>
            <a:pPr marL="415007" marR="663543" algn="just">
              <a:lnSpc>
                <a:spcPct val="115000"/>
              </a:lnSpc>
            </a:pP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Il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beneficiario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può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utilizzare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d’imposta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maturato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b="1" dirty="0">
                <a:latin typeface="Calibri" panose="020F0502020204030204" pitchFamily="34" charset="0"/>
                <a:ea typeface="Calibri" panose="020F0502020204030204" pitchFamily="34" charset="0"/>
              </a:rPr>
              <a:t>solo in </a:t>
            </a:r>
            <a:r>
              <a:rPr lang="en-US" sz="1292" b="1" dirty="0" err="1">
                <a:latin typeface="Calibri" panose="020F0502020204030204" pitchFamily="34" charset="0"/>
                <a:ea typeface="Calibri" panose="020F0502020204030204" pitchFamily="34" charset="0"/>
              </a:rPr>
              <a:t>compensazione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presentando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modello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F24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esclusivamente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tramite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Entratel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Fisconline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, a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partire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dal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quinto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giorno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successivo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alla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data di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rilascio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della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ricevuta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attestante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la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fruibilità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del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d’imposta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29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/>
            <a:endParaRPr lang="en-US" sz="1662" dirty="0"/>
          </a:p>
          <a:p>
            <a:pPr marL="415007">
              <a:spcBef>
                <a:spcPts val="849"/>
              </a:spcBef>
            </a:pPr>
            <a:r>
              <a:rPr lang="en-US" sz="2585" b="1" kern="0" dirty="0" err="1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Cumulabilità</a:t>
            </a:r>
            <a:endParaRPr lang="it-IT" sz="2585" b="1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1198" algn="just">
              <a:lnSpc>
                <a:spcPct val="115000"/>
              </a:lnSpc>
              <a:spcBef>
                <a:spcPts val="895"/>
              </a:spcBef>
            </a:pP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Per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acquisti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effettuati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dal 1°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gennaio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2016 al 28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febbraio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2017,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il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imposta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non è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cumulabile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con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aiuti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minimis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e con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altri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aiuti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Stato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abbiano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ad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oggetto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stessi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investimenti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agevolati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29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23"/>
              </a:spcBef>
            </a:pP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129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marR="662370" algn="just">
              <a:lnSpc>
                <a:spcPct val="115000"/>
              </a:lnSpc>
            </a:pP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Per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acquisti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effettuati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dal 1°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marzo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2017 al 31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dicembre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2019,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esiste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la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possibilità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cumulo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del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credito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d’imposta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con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gli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aiuti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minimis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e con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altri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aiuti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Stato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insistano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sugli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stessi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costi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sempre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che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tale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cumulo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non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porti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al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superamento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dell’intensità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dell’importo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aiuto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più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elevati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consentiti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dalla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normativa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europea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292" dirty="0" err="1">
                <a:latin typeface="Calibri" panose="020F0502020204030204" pitchFamily="34" charset="0"/>
                <a:ea typeface="Calibri" panose="020F0502020204030204" pitchFamily="34" charset="0"/>
              </a:rPr>
              <a:t>riferimento</a:t>
            </a:r>
            <a:r>
              <a:rPr lang="en-US" sz="1292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it-IT" sz="1292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5007" algn="just"/>
            <a:endParaRPr lang="en-US" sz="1662" dirty="0"/>
          </a:p>
          <a:p>
            <a:pPr marL="415007" algn="just"/>
            <a:endParaRPr lang="it-IT" sz="1662" dirty="0"/>
          </a:p>
          <a:p>
            <a:pPr marL="415007" algn="just"/>
            <a:endParaRPr lang="it-IT" sz="1662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061" y="5618286"/>
            <a:ext cx="998911" cy="9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69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1" y="2155676"/>
            <a:ext cx="8640960" cy="1646302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</a:rPr>
              <a:t>GRAZIE PER L’ATTENZIONE</a:t>
            </a:r>
            <a:endParaRPr lang="it-IT" sz="3200" b="1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0"/>
            <a:ext cx="2551559" cy="2492896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51520" y="630002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11 ottobre 2017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607536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1484869" cy="145073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0797" y="2132856"/>
            <a:ext cx="6467981" cy="199028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 smtClean="0">
                <a:latin typeface="Arial" pitchFamily="34" charset="0"/>
                <a:cs typeface="Arial" pitchFamily="34" charset="0"/>
              </a:rPr>
            </a:br>
            <a:r>
              <a:rPr lang="it-IT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 smtClean="0"/>
              <a:t>tart-up </a:t>
            </a:r>
            <a:r>
              <a:rPr lang="it-IT" b="1" dirty="0"/>
              <a:t>innovative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3600" b="1" dirty="0" smtClean="0"/>
              <a:t>Requisiti e benefici</a:t>
            </a:r>
            <a:endParaRPr lang="it-IT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672" y="4981642"/>
            <a:ext cx="5856910" cy="1039646"/>
          </a:xfrm>
        </p:spPr>
        <p:txBody>
          <a:bodyPr>
            <a:normAutofit/>
          </a:bodyPr>
          <a:lstStyle/>
          <a:p>
            <a:pPr algn="ctr"/>
            <a:r>
              <a:rPr lang="it-IT" sz="1400" dirty="0" smtClean="0"/>
              <a:t>DL </a:t>
            </a:r>
            <a:r>
              <a:rPr lang="it-IT" sz="1400" dirty="0"/>
              <a:t>179/2012 e successivi aggiornamenti</a:t>
            </a:r>
          </a:p>
        </p:txBody>
      </p:sp>
    </p:spTree>
    <p:extLst>
      <p:ext uri="{BB962C8B-B14F-4D97-AF65-F5344CB8AC3E}">
        <p14:creationId xmlns:p14="http://schemas.microsoft.com/office/powerpoint/2010/main" val="7470185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500" b="1" u="sng" dirty="0" smtClean="0">
                <a:solidFill>
                  <a:schemeClr val="accent1">
                    <a:lumMod val="75000"/>
                  </a:schemeClr>
                </a:solidFill>
              </a:rPr>
              <a:t>Obiettivi </a:t>
            </a:r>
            <a:r>
              <a:rPr lang="it-IT" sz="1500" b="1" u="sng" dirty="0">
                <a:solidFill>
                  <a:schemeClr val="accent1">
                    <a:lumMod val="75000"/>
                  </a:schemeClr>
                </a:solidFill>
              </a:rPr>
              <a:t>del legislatore</a:t>
            </a:r>
            <a:r>
              <a:rPr lang="it-IT" sz="15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it-IT" sz="1500" b="1" dirty="0" smtClean="0">
                <a:solidFill>
                  <a:schemeClr val="accent1">
                    <a:lumMod val="75000"/>
                  </a:schemeClr>
                </a:solidFill>
              </a:rPr>
              <a:t>rendere </a:t>
            </a:r>
            <a:r>
              <a:rPr lang="it-IT" sz="1500" b="1" dirty="0">
                <a:solidFill>
                  <a:schemeClr val="accent1">
                    <a:lumMod val="75000"/>
                  </a:schemeClr>
                </a:solidFill>
              </a:rPr>
              <a:t>l’Italia un Paese più ospitale per </a:t>
            </a:r>
            <a:r>
              <a:rPr lang="it-IT" sz="1500" b="1" dirty="0" smtClean="0">
                <a:solidFill>
                  <a:schemeClr val="accent1">
                    <a:lumMod val="75000"/>
                  </a:schemeClr>
                </a:solidFill>
              </a:rPr>
              <a:t>l’imprenditorialità innovativa </a:t>
            </a:r>
            <a:r>
              <a:rPr lang="it-IT" sz="1500" b="1" dirty="0">
                <a:solidFill>
                  <a:schemeClr val="accent1">
                    <a:lumMod val="75000"/>
                  </a:schemeClr>
                </a:solidFill>
              </a:rPr>
              <a:t>ad alto valore tecnologico</a:t>
            </a:r>
            <a:r>
              <a:rPr lang="it-IT" sz="1500" b="1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it-IT" sz="15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it-IT" sz="1500" b="1" dirty="0" smtClean="0">
                <a:solidFill>
                  <a:schemeClr val="accent1">
                    <a:lumMod val="75000"/>
                  </a:schemeClr>
                </a:solidFill>
              </a:rPr>
              <a:t>favorire gli investimenti </a:t>
            </a:r>
            <a:r>
              <a:rPr lang="it-IT" sz="1500" b="1" dirty="0">
                <a:solidFill>
                  <a:schemeClr val="accent1">
                    <a:lumMod val="75000"/>
                  </a:schemeClr>
                </a:solidFill>
              </a:rPr>
              <a:t>in attività di ricerca e </a:t>
            </a:r>
            <a:r>
              <a:rPr lang="it-IT" sz="1500" b="1" dirty="0" smtClean="0">
                <a:solidFill>
                  <a:schemeClr val="accent1">
                    <a:lumMod val="75000"/>
                  </a:schemeClr>
                </a:solidFill>
              </a:rPr>
              <a:t>sviluppo</a:t>
            </a:r>
            <a:r>
              <a:rPr lang="it-IT" sz="15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endParaRPr lang="it-IT" sz="1300" dirty="0"/>
          </a:p>
          <a:p>
            <a:pPr marL="0" indent="0" algn="just">
              <a:buNone/>
            </a:pPr>
            <a:r>
              <a:rPr lang="it-IT" sz="1400" b="1" u="sng" dirty="0" smtClean="0">
                <a:solidFill>
                  <a:srgbClr val="C00000"/>
                </a:solidFill>
              </a:rPr>
              <a:t>Requisiti</a:t>
            </a:r>
            <a:r>
              <a:rPr lang="it-IT" sz="1400" dirty="0" smtClean="0"/>
              <a:t>: per </a:t>
            </a:r>
            <a:r>
              <a:rPr lang="it-IT" sz="1400" dirty="0"/>
              <a:t>essere iscritta nella </a:t>
            </a:r>
            <a:r>
              <a:rPr lang="it-IT" sz="1400" b="1" u="sng" dirty="0"/>
              <a:t>sezione speciale</a:t>
            </a:r>
            <a:r>
              <a:rPr lang="it-IT" sz="1400" dirty="0"/>
              <a:t> del registro delle imprese, la </a:t>
            </a:r>
            <a:r>
              <a:rPr lang="it-IT" sz="1400" dirty="0" smtClean="0"/>
              <a:t>start-up </a:t>
            </a:r>
            <a:r>
              <a:rPr lang="it-IT" sz="1400" dirty="0"/>
              <a:t>innovativa deve possedere </a:t>
            </a:r>
            <a:r>
              <a:rPr lang="it-IT" sz="1600" b="1" u="sng" dirty="0">
                <a:solidFill>
                  <a:srgbClr val="C00000"/>
                </a:solidFill>
              </a:rPr>
              <a:t>tutti</a:t>
            </a:r>
            <a:r>
              <a:rPr lang="it-IT" sz="1600" dirty="0"/>
              <a:t> </a:t>
            </a:r>
            <a:r>
              <a:rPr lang="it-IT" sz="1400" dirty="0"/>
              <a:t>i seguenti requisiti:</a:t>
            </a:r>
          </a:p>
          <a:p>
            <a:pPr lvl="0" algn="just">
              <a:buFont typeface="+mj-lt"/>
              <a:buAutoNum type="arabicParenR"/>
            </a:pPr>
            <a:r>
              <a:rPr lang="it-IT" sz="1400" dirty="0" smtClean="0"/>
              <a:t>deve </a:t>
            </a:r>
            <a:r>
              <a:rPr lang="it-IT" sz="1400" dirty="0"/>
              <a:t>essere costituita e svolgere attività d'impresa </a:t>
            </a:r>
            <a:r>
              <a:rPr lang="it-IT" sz="1400" b="1" dirty="0"/>
              <a:t>da non più di 60 </a:t>
            </a:r>
            <a:r>
              <a:rPr lang="it-IT" sz="1400" b="1" dirty="0" smtClean="0"/>
              <a:t>mesi;</a:t>
            </a:r>
            <a:endParaRPr lang="it-IT" sz="1400" dirty="0"/>
          </a:p>
          <a:p>
            <a:pPr lvl="0" algn="just">
              <a:buFont typeface="+mj-lt"/>
              <a:buAutoNum type="arabicParenR"/>
            </a:pPr>
            <a:r>
              <a:rPr lang="it-IT" sz="1400" dirty="0" smtClean="0"/>
              <a:t>deve </a:t>
            </a:r>
            <a:r>
              <a:rPr lang="it-IT" sz="1400" dirty="0"/>
              <a:t>essere residente in Italia oppure in uno degli Stati UE </a:t>
            </a:r>
            <a:r>
              <a:rPr lang="it-IT" sz="1400" dirty="0" smtClean="0"/>
              <a:t>(compresi Svizzera, Islanda, </a:t>
            </a:r>
            <a:r>
              <a:rPr lang="it-IT" sz="1400" dirty="0" err="1" smtClean="0"/>
              <a:t>Liechtestein</a:t>
            </a:r>
            <a:r>
              <a:rPr lang="it-IT" sz="1400" dirty="0" smtClean="0"/>
              <a:t>  e Norvegia), </a:t>
            </a:r>
            <a:r>
              <a:rPr lang="it-IT" sz="1400" dirty="0"/>
              <a:t>a condizione che abbia una sede produttiva od una filiale in </a:t>
            </a:r>
            <a:r>
              <a:rPr lang="it-IT" sz="1400" dirty="0" smtClean="0"/>
              <a:t>Italia;</a:t>
            </a:r>
            <a:endParaRPr lang="it-IT" sz="1400" dirty="0"/>
          </a:p>
          <a:p>
            <a:pPr lvl="0" algn="just">
              <a:buFont typeface="+mj-lt"/>
              <a:buAutoNum type="arabicParenR"/>
            </a:pPr>
            <a:r>
              <a:rPr lang="it-IT" sz="1400" dirty="0" smtClean="0"/>
              <a:t>il valore </a:t>
            </a:r>
            <a:r>
              <a:rPr lang="it-IT" sz="1400" dirty="0"/>
              <a:t>della produzione </a:t>
            </a:r>
            <a:r>
              <a:rPr lang="it-IT" sz="1400" dirty="0" smtClean="0"/>
              <a:t>annua, </a:t>
            </a:r>
            <a:r>
              <a:rPr lang="it-IT" sz="1400" dirty="0"/>
              <a:t>a partire dal secondo anno, non deve essere superiore a 5 milioni di </a:t>
            </a:r>
            <a:r>
              <a:rPr lang="it-IT" sz="1400" dirty="0" smtClean="0"/>
              <a:t>euro;</a:t>
            </a:r>
            <a:endParaRPr lang="it-IT" sz="1400" dirty="0"/>
          </a:p>
          <a:p>
            <a:pPr lvl="0" algn="just">
              <a:buFont typeface="+mj-lt"/>
              <a:buAutoNum type="arabicParenR"/>
            </a:pPr>
            <a:r>
              <a:rPr lang="it-IT" sz="1400" dirty="0" smtClean="0"/>
              <a:t>non </a:t>
            </a:r>
            <a:r>
              <a:rPr lang="it-IT" sz="1400" dirty="0"/>
              <a:t>deve distribuire o aver distribuito </a:t>
            </a:r>
            <a:r>
              <a:rPr lang="it-IT" sz="1400" dirty="0" smtClean="0"/>
              <a:t>utili;</a:t>
            </a:r>
            <a:endParaRPr lang="it-IT" sz="1400" dirty="0"/>
          </a:p>
          <a:p>
            <a:pPr lvl="0" algn="just">
              <a:buFont typeface="+mj-lt"/>
              <a:buAutoNum type="arabicParenR"/>
            </a:pPr>
            <a:r>
              <a:rPr lang="it-IT" sz="1400" dirty="0" smtClean="0"/>
              <a:t>deve </a:t>
            </a:r>
            <a:r>
              <a:rPr lang="it-IT" sz="1400" dirty="0"/>
              <a:t>avere quale oggetto sociale esclusivo o prevalente lo sviluppo, la produzione e </a:t>
            </a:r>
            <a:r>
              <a:rPr lang="it-IT" sz="1400" dirty="0" smtClean="0"/>
              <a:t>la commercializzazione </a:t>
            </a:r>
            <a:r>
              <a:rPr lang="it-IT" sz="1400" dirty="0"/>
              <a:t>di prodotti o servizi innovativi ad alto valore </a:t>
            </a:r>
            <a:r>
              <a:rPr lang="it-IT" sz="1400" dirty="0" smtClean="0"/>
              <a:t>tecnologico;</a:t>
            </a:r>
            <a:endParaRPr lang="it-IT" sz="1400" dirty="0"/>
          </a:p>
          <a:p>
            <a:pPr lvl="0" algn="just">
              <a:buFont typeface="+mj-lt"/>
              <a:buAutoNum type="arabicParenR"/>
            </a:pPr>
            <a:r>
              <a:rPr lang="it-IT" sz="1400" dirty="0" smtClean="0"/>
              <a:t>non </a:t>
            </a:r>
            <a:r>
              <a:rPr lang="it-IT" sz="1400" dirty="0"/>
              <a:t>deve essere stata costituita da una fusione, scissione societaria od a seguito di cessione d'azienda o di ramo </a:t>
            </a:r>
            <a:r>
              <a:rPr lang="it-IT" sz="1400" dirty="0" smtClean="0"/>
              <a:t>d'azienda.</a:t>
            </a:r>
            <a:endParaRPr lang="it-IT" sz="1400" dirty="0"/>
          </a:p>
          <a:p>
            <a:pPr marL="0" indent="0" algn="just">
              <a:buNone/>
            </a:pPr>
            <a:endParaRPr lang="it-IT" sz="14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1628800"/>
            <a:ext cx="504056" cy="50405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6950" y="1600374"/>
            <a:ext cx="1113322" cy="67649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/>
              <a:t>tart-up innovative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92991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08720"/>
            <a:ext cx="7416824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400" b="1" u="sng" dirty="0" smtClean="0">
                <a:solidFill>
                  <a:srgbClr val="C00000"/>
                </a:solidFill>
              </a:rPr>
              <a:t>Oltre</a:t>
            </a:r>
            <a:r>
              <a:rPr lang="it-IT" sz="1400" dirty="0" smtClean="0"/>
              <a:t> ai </a:t>
            </a:r>
            <a:r>
              <a:rPr lang="it-IT" sz="1400" dirty="0"/>
              <a:t>requisiti </a:t>
            </a:r>
            <a:r>
              <a:rPr lang="it-IT" sz="1400" dirty="0" smtClean="0"/>
              <a:t>elencati</a:t>
            </a:r>
            <a:r>
              <a:rPr lang="it-IT" sz="1400" dirty="0"/>
              <a:t>, la </a:t>
            </a:r>
            <a:r>
              <a:rPr lang="it-IT" sz="1400" dirty="0" smtClean="0"/>
              <a:t>start-up innovativa </a:t>
            </a:r>
            <a:r>
              <a:rPr lang="it-IT" sz="1400" dirty="0"/>
              <a:t>deve possedere </a:t>
            </a:r>
            <a:r>
              <a:rPr lang="it-IT" sz="1600" b="1" u="sng" dirty="0">
                <a:solidFill>
                  <a:srgbClr val="C00000"/>
                </a:solidFill>
              </a:rPr>
              <a:t>almeno uno</a:t>
            </a:r>
            <a:r>
              <a:rPr lang="it-IT" sz="1600" b="1" dirty="0">
                <a:solidFill>
                  <a:srgbClr val="C00000"/>
                </a:solidFill>
              </a:rPr>
              <a:t> </a:t>
            </a:r>
            <a:r>
              <a:rPr lang="it-IT" sz="1400" dirty="0"/>
              <a:t>dei seguenti ulteriori requisiti sostanziali</a:t>
            </a:r>
            <a:r>
              <a:rPr lang="it-IT" sz="1400" dirty="0" smtClean="0"/>
              <a:t>:</a:t>
            </a:r>
          </a:p>
          <a:p>
            <a:pPr marL="0" indent="0" algn="just">
              <a:buNone/>
            </a:pPr>
            <a:endParaRPr lang="it-IT" sz="1400" dirty="0"/>
          </a:p>
          <a:p>
            <a:pPr lvl="0" algn="just"/>
            <a:r>
              <a:rPr lang="it-IT" sz="1400" dirty="0"/>
              <a:t>Le </a:t>
            </a:r>
            <a:r>
              <a:rPr lang="it-IT" sz="1400" b="1" u="sng" dirty="0"/>
              <a:t>spese in ricerca e sviluppo</a:t>
            </a:r>
            <a:r>
              <a:rPr lang="it-IT" sz="1400" dirty="0"/>
              <a:t> </a:t>
            </a:r>
            <a:r>
              <a:rPr lang="it-IT" sz="1400" dirty="0" smtClean="0"/>
              <a:t>debbono </a:t>
            </a:r>
            <a:r>
              <a:rPr lang="it-IT" sz="1400" dirty="0"/>
              <a:t>essere uguali o </a:t>
            </a:r>
            <a:r>
              <a:rPr lang="it-IT" sz="1400" b="1" dirty="0"/>
              <a:t>superiori al 15%</a:t>
            </a:r>
            <a:r>
              <a:rPr lang="it-IT" sz="1400" dirty="0"/>
              <a:t> del maggiore valore fra costo e valore </a:t>
            </a:r>
            <a:r>
              <a:rPr lang="it-IT" sz="1400" dirty="0" smtClean="0"/>
              <a:t>della </a:t>
            </a:r>
            <a:r>
              <a:rPr lang="it-IT" sz="1400" dirty="0"/>
              <a:t>produzione</a:t>
            </a:r>
            <a:r>
              <a:rPr lang="it-IT" sz="1400" dirty="0" smtClean="0"/>
              <a:t>.</a:t>
            </a:r>
          </a:p>
          <a:p>
            <a:pPr marL="0" lvl="0" indent="0" algn="just">
              <a:buNone/>
            </a:pPr>
            <a:endParaRPr lang="it-IT" sz="1400" dirty="0"/>
          </a:p>
          <a:p>
            <a:pPr lvl="0" algn="just"/>
            <a:r>
              <a:rPr lang="it-IT" sz="1400" dirty="0" smtClean="0"/>
              <a:t>Deve </a:t>
            </a:r>
            <a:r>
              <a:rPr lang="it-IT" sz="1400" dirty="0"/>
              <a:t>impiegare come </a:t>
            </a:r>
            <a:r>
              <a:rPr lang="it-IT" sz="1400" b="1" u="sng" dirty="0"/>
              <a:t>dipendenti o </a:t>
            </a:r>
            <a:r>
              <a:rPr lang="it-IT" sz="1400" b="1" u="sng" dirty="0" smtClean="0"/>
              <a:t>collaboratori</a:t>
            </a:r>
            <a:r>
              <a:rPr lang="it-IT" sz="1400" dirty="0" smtClean="0"/>
              <a:t>, </a:t>
            </a:r>
            <a:r>
              <a:rPr lang="it-IT" sz="1400" dirty="0"/>
              <a:t>in percentuale uguale o </a:t>
            </a:r>
            <a:r>
              <a:rPr lang="it-IT" sz="1400" b="1" dirty="0"/>
              <a:t>superiore ad 1/3</a:t>
            </a:r>
            <a:r>
              <a:rPr lang="it-IT" sz="1400" dirty="0"/>
              <a:t> della propria forza lavoro, personale in possesso di titolo di dottorato di ricerca o che sta svolgendo un dottorato di ricerca </a:t>
            </a:r>
            <a:r>
              <a:rPr lang="it-IT" sz="1400" dirty="0" smtClean="0"/>
              <a:t>ovvero </a:t>
            </a:r>
            <a:r>
              <a:rPr lang="it-IT" sz="1400" dirty="0"/>
              <a:t>in possesso di laurea, </a:t>
            </a:r>
            <a:r>
              <a:rPr lang="it-IT" sz="1400" b="1" dirty="0" smtClean="0"/>
              <a:t>che </a:t>
            </a:r>
            <a:r>
              <a:rPr lang="it-IT" sz="1400" b="1" dirty="0"/>
              <a:t>abbia svolto un'attività di ricerca </a:t>
            </a:r>
            <a:r>
              <a:rPr lang="it-IT" sz="1400" dirty="0"/>
              <a:t>certificata presso istituti di ricerca da almeno 3 </a:t>
            </a:r>
            <a:r>
              <a:rPr lang="it-IT" sz="1400" dirty="0" smtClean="0"/>
              <a:t>anni; </a:t>
            </a:r>
            <a:r>
              <a:rPr lang="it-IT" sz="1400" dirty="0"/>
              <a:t>è possibile, in alternativa, impiegare come dipendenti o </a:t>
            </a:r>
            <a:r>
              <a:rPr lang="it-IT" sz="1400" dirty="0" smtClean="0"/>
              <a:t>collaboratori, </a:t>
            </a:r>
            <a:r>
              <a:rPr lang="it-IT" sz="1400" dirty="0"/>
              <a:t>in percentuale uguale o </a:t>
            </a:r>
            <a:r>
              <a:rPr lang="it-IT" sz="1400" b="1" dirty="0"/>
              <a:t>superiore a 2/3</a:t>
            </a:r>
            <a:r>
              <a:rPr lang="it-IT" sz="1400" dirty="0"/>
              <a:t> della forza </a:t>
            </a:r>
            <a:r>
              <a:rPr lang="it-IT" sz="1400" dirty="0" smtClean="0"/>
              <a:t>lavoro, </a:t>
            </a:r>
            <a:r>
              <a:rPr lang="it-IT" sz="1400" b="1" dirty="0"/>
              <a:t>personale in possesso di laurea magistrale</a:t>
            </a:r>
            <a:r>
              <a:rPr lang="it-IT" sz="1400" b="1" dirty="0" smtClean="0"/>
              <a:t>.</a:t>
            </a:r>
          </a:p>
          <a:p>
            <a:pPr lvl="0" algn="just"/>
            <a:endParaRPr lang="it-IT" sz="1400" b="1" dirty="0" smtClean="0"/>
          </a:p>
          <a:p>
            <a:pPr lvl="0" algn="just"/>
            <a:r>
              <a:rPr lang="it-IT" sz="1400" dirty="0" smtClean="0"/>
              <a:t>Deve </a:t>
            </a:r>
            <a:r>
              <a:rPr lang="it-IT" sz="1400" dirty="0"/>
              <a:t>essere </a:t>
            </a:r>
            <a:r>
              <a:rPr lang="it-IT" sz="1400" b="1" dirty="0"/>
              <a:t>titolare o depositaria o licenziataria di almeno una </a:t>
            </a:r>
            <a:r>
              <a:rPr lang="it-IT" sz="1400" b="1" u="sng" dirty="0"/>
              <a:t>privativa industriale</a:t>
            </a:r>
            <a:r>
              <a:rPr lang="it-IT" sz="1400" dirty="0"/>
              <a:t> relativa ad una invenzione industriale, biotecnologica, a una topografia di prodotto a semiconduttori o ad una nuova varietà vegetale direttamente afferenti </a:t>
            </a:r>
            <a:r>
              <a:rPr lang="it-IT" sz="1400" dirty="0" smtClean="0"/>
              <a:t>all'attività </a:t>
            </a:r>
            <a:r>
              <a:rPr lang="it-IT" sz="1400" dirty="0"/>
              <a:t>d'impresa; oppure possedere </a:t>
            </a:r>
            <a:r>
              <a:rPr lang="it-IT" sz="1400" b="1" dirty="0"/>
              <a:t>diritti relativi ad un programma per elaboratore </a:t>
            </a:r>
            <a:r>
              <a:rPr lang="it-IT" sz="1400" dirty="0"/>
              <a:t>originario registrato presso il Registro pubblico </a:t>
            </a:r>
            <a:r>
              <a:rPr lang="it-IT" sz="1400" dirty="0" smtClean="0"/>
              <a:t>speciale, a </a:t>
            </a:r>
            <a:r>
              <a:rPr lang="it-IT" sz="1400" dirty="0"/>
              <a:t>condizione che </a:t>
            </a:r>
            <a:r>
              <a:rPr lang="it-IT" sz="1400" dirty="0" smtClean="0"/>
              <a:t>siano anch'essi afferenti all'attività </a:t>
            </a:r>
            <a:r>
              <a:rPr lang="it-IT" sz="1400" dirty="0"/>
              <a:t>di impresa. </a:t>
            </a:r>
            <a:endParaRPr lang="it-IT" sz="14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/>
              <a:t>tart-up innovative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4869161"/>
            <a:ext cx="442335" cy="61926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1772816"/>
            <a:ext cx="477019" cy="565013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6376" y="3241803"/>
            <a:ext cx="537770" cy="3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92975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400" b="1" dirty="0" smtClean="0">
                <a:solidFill>
                  <a:srgbClr val="C00000"/>
                </a:solidFill>
              </a:rPr>
              <a:t>AGEVOLAZIONI </a:t>
            </a:r>
            <a:r>
              <a:rPr lang="it-IT" sz="1400" b="1" dirty="0">
                <a:solidFill>
                  <a:srgbClr val="C00000"/>
                </a:solidFill>
              </a:rPr>
              <a:t>PER GLI </a:t>
            </a:r>
            <a:r>
              <a:rPr lang="it-IT" sz="1600" b="1" u="sng" dirty="0">
                <a:solidFill>
                  <a:srgbClr val="C00000"/>
                </a:solidFill>
              </a:rPr>
              <a:t>INVESTITORI IN START UP INNOVATIVE</a:t>
            </a:r>
            <a:endParaRPr lang="it-IT" sz="1600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sz="1400" b="1" dirty="0"/>
              <a:t> </a:t>
            </a:r>
            <a:endParaRPr lang="it-IT" sz="1400" dirty="0"/>
          </a:p>
          <a:p>
            <a:pPr marL="0" indent="0" algn="just">
              <a:buNone/>
            </a:pPr>
            <a:r>
              <a:rPr lang="it-IT" sz="1400" dirty="0"/>
              <a:t>Gli investitori, persone fisiche o società, che sceglieranno di finanziare le start up innovative, possono beneficiare di agevolazioni fiscali. </a:t>
            </a:r>
            <a:endParaRPr lang="it-IT" sz="1400" dirty="0" smtClean="0"/>
          </a:p>
          <a:p>
            <a:pPr marL="0" indent="0" algn="just">
              <a:buNone/>
            </a:pPr>
            <a:endParaRPr lang="it-IT" sz="1400" dirty="0"/>
          </a:p>
          <a:p>
            <a:pPr algn="just"/>
            <a:r>
              <a:rPr lang="it-IT" sz="1400" b="1" dirty="0" smtClean="0"/>
              <a:t>Persone Fisiche: </a:t>
            </a:r>
            <a:r>
              <a:rPr lang="it-IT" sz="1400" dirty="0" smtClean="0"/>
              <a:t>diritto </a:t>
            </a:r>
            <a:r>
              <a:rPr lang="it-IT" sz="1400" dirty="0"/>
              <a:t>a </a:t>
            </a:r>
            <a:r>
              <a:rPr lang="it-IT" sz="1400" b="1" dirty="0"/>
              <a:t>detrarre </a:t>
            </a:r>
            <a:r>
              <a:rPr lang="it-IT" sz="1400" dirty="0"/>
              <a:t>nella </a:t>
            </a:r>
            <a:r>
              <a:rPr lang="it-IT" sz="1400" dirty="0" smtClean="0"/>
              <a:t>dichiarazione </a:t>
            </a:r>
            <a:r>
              <a:rPr lang="it-IT" sz="1400" dirty="0"/>
              <a:t>dei redditi </a:t>
            </a:r>
            <a:r>
              <a:rPr lang="it-IT" sz="1400" dirty="0" smtClean="0"/>
              <a:t>un </a:t>
            </a:r>
            <a:r>
              <a:rPr lang="it-IT" sz="1400" dirty="0"/>
              <a:t>importo pari al </a:t>
            </a:r>
            <a:r>
              <a:rPr lang="it-IT" sz="1400" b="1" dirty="0"/>
              <a:t>30% </a:t>
            </a:r>
            <a:r>
              <a:rPr lang="it-IT" sz="1400" dirty="0"/>
              <a:t>di quanto investito nel capitale sociale di una o più start up innovative. È fissato un limite quantitativo </a:t>
            </a:r>
            <a:r>
              <a:rPr lang="it-IT" sz="1400" b="1" dirty="0"/>
              <a:t>massimo </a:t>
            </a:r>
            <a:r>
              <a:rPr lang="it-IT" sz="1400" dirty="0"/>
              <a:t>all’investimento su cui determinare la detrazione, pari a </a:t>
            </a:r>
            <a:r>
              <a:rPr lang="it-IT" sz="1400" b="1" dirty="0" smtClean="0"/>
              <a:t>1 milione di euro annui</a:t>
            </a:r>
            <a:r>
              <a:rPr lang="it-IT" sz="1400" dirty="0"/>
              <a:t>, ed un periodo minimo di mantenimento dell’investimento, pari a </a:t>
            </a:r>
            <a:r>
              <a:rPr lang="it-IT" sz="1400" b="1" dirty="0"/>
              <a:t>tre anni. </a:t>
            </a:r>
            <a:endParaRPr lang="it-IT" sz="1400" dirty="0"/>
          </a:p>
          <a:p>
            <a:pPr algn="just"/>
            <a:endParaRPr lang="it-IT" sz="1400" b="1" dirty="0" smtClean="0"/>
          </a:p>
          <a:p>
            <a:pPr algn="just"/>
            <a:r>
              <a:rPr lang="it-IT" sz="1400" b="1" dirty="0" smtClean="0"/>
              <a:t>Società</a:t>
            </a:r>
            <a:r>
              <a:rPr lang="it-IT" sz="1400" b="1" dirty="0"/>
              <a:t>: </a:t>
            </a:r>
            <a:r>
              <a:rPr lang="it-IT" sz="1400" b="1" dirty="0" smtClean="0"/>
              <a:t>esclusione </a:t>
            </a:r>
            <a:r>
              <a:rPr lang="it-IT" sz="1400" b="1" dirty="0"/>
              <a:t>dal reddito imponibile </a:t>
            </a:r>
            <a:r>
              <a:rPr lang="it-IT" sz="1400" b="1" dirty="0" smtClean="0"/>
              <a:t>di un </a:t>
            </a:r>
            <a:r>
              <a:rPr lang="it-IT" sz="1400" b="1" dirty="0"/>
              <a:t>importo pari al 30% </a:t>
            </a:r>
            <a:r>
              <a:rPr lang="it-IT" sz="1400" dirty="0"/>
              <a:t>di quanto investito nel capitale sociale di una o più start up innovative. </a:t>
            </a:r>
            <a:r>
              <a:rPr lang="it-IT" sz="1400" dirty="0" smtClean="0"/>
              <a:t>Il </a:t>
            </a:r>
            <a:r>
              <a:rPr lang="it-IT" sz="1400" dirty="0"/>
              <a:t>limite </a:t>
            </a:r>
            <a:r>
              <a:rPr lang="it-IT" sz="1400" b="1" dirty="0"/>
              <a:t>massimo </a:t>
            </a:r>
            <a:r>
              <a:rPr lang="it-IT" sz="1400" dirty="0"/>
              <a:t>di investimento consentito è pari a </a:t>
            </a:r>
            <a:r>
              <a:rPr lang="it-IT" sz="1400" b="1" dirty="0" smtClean="0"/>
              <a:t>1,8 milioni di euro annui</a:t>
            </a:r>
            <a:r>
              <a:rPr lang="it-IT" sz="1400" dirty="0" smtClean="0"/>
              <a:t> ed </a:t>
            </a:r>
            <a:r>
              <a:rPr lang="it-IT" sz="1400" dirty="0"/>
              <a:t>è richiesto il mantenimento dell’investimento per almeno </a:t>
            </a:r>
            <a:r>
              <a:rPr lang="it-IT" sz="1400" b="1" dirty="0"/>
              <a:t>tre anni.</a:t>
            </a:r>
            <a:endParaRPr lang="it-IT" sz="1400" dirty="0"/>
          </a:p>
          <a:p>
            <a:pPr marL="0" indent="0" algn="just">
              <a:buNone/>
            </a:pPr>
            <a:endParaRPr lang="it-IT" sz="1400" b="1" dirty="0" smtClean="0"/>
          </a:p>
          <a:p>
            <a:pPr marL="0" indent="0" algn="just">
              <a:buNone/>
            </a:pPr>
            <a:r>
              <a:rPr lang="it-IT" sz="1400" b="1" dirty="0" smtClean="0"/>
              <a:t>L’investimento </a:t>
            </a:r>
            <a:r>
              <a:rPr lang="it-IT" sz="1400" b="1" dirty="0"/>
              <a:t>può essere effettuato anche indirettamente </a:t>
            </a:r>
            <a:r>
              <a:rPr lang="it-IT" sz="1400" dirty="0"/>
              <a:t>per il tramite di OICR o altre società di capitali che investono prevalentemente in startup </a:t>
            </a:r>
            <a:r>
              <a:rPr lang="it-IT" sz="1400" dirty="0" smtClean="0"/>
              <a:t>innovative.</a:t>
            </a:r>
            <a:endParaRPr lang="it-IT" sz="1400" dirty="0"/>
          </a:p>
          <a:p>
            <a:pPr marL="0" indent="0" algn="just">
              <a:buNone/>
            </a:pPr>
            <a:endParaRPr lang="it-IT" sz="1400" dirty="0"/>
          </a:p>
          <a:p>
            <a:pPr marL="0" indent="0" algn="just">
              <a:buNone/>
            </a:pPr>
            <a:endParaRPr lang="it-IT" sz="14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/>
              <a:t>tart-up innovative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195401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400" b="1" u="sng" dirty="0" smtClean="0">
                <a:solidFill>
                  <a:srgbClr val="C00000"/>
                </a:solidFill>
              </a:rPr>
              <a:t>Benefici</a:t>
            </a:r>
            <a:r>
              <a:rPr lang="it-IT" sz="1400" dirty="0" smtClean="0"/>
              <a:t>:</a:t>
            </a:r>
          </a:p>
          <a:p>
            <a:pPr marL="0" indent="0" algn="just">
              <a:buNone/>
            </a:pPr>
            <a:endParaRPr lang="it-IT" sz="1400" dirty="0" smtClean="0"/>
          </a:p>
          <a:p>
            <a:pPr marL="0" indent="0" algn="just">
              <a:buNone/>
            </a:pPr>
            <a:r>
              <a:rPr lang="it-IT" sz="1400" dirty="0" smtClean="0"/>
              <a:t>1</a:t>
            </a:r>
            <a:r>
              <a:rPr lang="it-IT" sz="1400" dirty="0"/>
              <a:t>.	</a:t>
            </a:r>
            <a:r>
              <a:rPr lang="it-IT" sz="1300" dirty="0" smtClean="0"/>
              <a:t>Costituzione </a:t>
            </a:r>
            <a:r>
              <a:rPr lang="it-IT" sz="1300" dirty="0"/>
              <a:t>e modificazioni </a:t>
            </a:r>
            <a:r>
              <a:rPr lang="it-IT" sz="1300" b="1" dirty="0"/>
              <a:t>senza </a:t>
            </a:r>
            <a:r>
              <a:rPr lang="it-IT" sz="1300" b="1" dirty="0" smtClean="0"/>
              <a:t>notaio</a:t>
            </a:r>
            <a:r>
              <a:rPr lang="it-IT" sz="1300" dirty="0" smtClean="0"/>
              <a:t> mediante </a:t>
            </a:r>
            <a:r>
              <a:rPr lang="it-IT" sz="1300" dirty="0"/>
              <a:t>un modello standard </a:t>
            </a:r>
            <a:r>
              <a:rPr lang="it-IT" sz="1300" dirty="0" smtClean="0"/>
              <a:t>con firma digitale. </a:t>
            </a:r>
            <a:endParaRPr lang="it-IT" sz="1300" dirty="0"/>
          </a:p>
          <a:p>
            <a:pPr marL="0" indent="0" algn="just">
              <a:buNone/>
            </a:pPr>
            <a:r>
              <a:rPr lang="it-IT" sz="1300" dirty="0"/>
              <a:t>2.	</a:t>
            </a:r>
            <a:r>
              <a:rPr lang="it-IT" sz="1300" b="1" dirty="0" smtClean="0"/>
              <a:t>Esenzione</a:t>
            </a:r>
            <a:r>
              <a:rPr lang="it-IT" sz="1300" dirty="0" smtClean="0"/>
              <a:t> </a:t>
            </a:r>
            <a:r>
              <a:rPr lang="it-IT" sz="1300" dirty="0"/>
              <a:t>da imposta di </a:t>
            </a:r>
            <a:r>
              <a:rPr lang="it-IT" sz="1300" dirty="0" smtClean="0"/>
              <a:t>bollo, </a:t>
            </a:r>
            <a:r>
              <a:rPr lang="it-IT" sz="1300" dirty="0"/>
              <a:t>diritti di segreteria </a:t>
            </a:r>
            <a:r>
              <a:rPr lang="it-IT" sz="1300" dirty="0" smtClean="0"/>
              <a:t>e diritto </a:t>
            </a:r>
            <a:r>
              <a:rPr lang="it-IT" sz="1300" dirty="0"/>
              <a:t>annuale alle </a:t>
            </a:r>
            <a:r>
              <a:rPr lang="it-IT" sz="1300" dirty="0" smtClean="0"/>
              <a:t>CCIAA per cinque anni. </a:t>
            </a:r>
            <a:endParaRPr lang="it-IT" sz="1300" dirty="0"/>
          </a:p>
          <a:p>
            <a:pPr marL="0" indent="0" algn="just">
              <a:buNone/>
            </a:pPr>
            <a:r>
              <a:rPr lang="it-IT" sz="1300" dirty="0"/>
              <a:t>3.	</a:t>
            </a:r>
            <a:r>
              <a:rPr lang="it-IT" sz="1300" b="1" dirty="0"/>
              <a:t>Agevolazioni fiscali</a:t>
            </a:r>
            <a:r>
              <a:rPr lang="it-IT" sz="1300" dirty="0"/>
              <a:t> per amministratori e </a:t>
            </a:r>
            <a:r>
              <a:rPr lang="it-IT" sz="1300" dirty="0" smtClean="0"/>
              <a:t>dipendenti che </a:t>
            </a:r>
            <a:r>
              <a:rPr lang="it-IT" sz="1300" dirty="0"/>
              <a:t>possono essere remunerati in parte attraverso strumenti finanziari (ad es. stock option): le somme corrisposte </a:t>
            </a:r>
            <a:r>
              <a:rPr lang="it-IT" sz="1300" dirty="0" smtClean="0"/>
              <a:t>non </a:t>
            </a:r>
            <a:r>
              <a:rPr lang="it-IT" sz="1300" dirty="0"/>
              <a:t>concorrono alla formazione del reddito imponibile dei </a:t>
            </a:r>
            <a:r>
              <a:rPr lang="it-IT" sz="1300" dirty="0" smtClean="0"/>
              <a:t>destinatari. </a:t>
            </a:r>
            <a:endParaRPr lang="it-IT" sz="1300" dirty="0"/>
          </a:p>
          <a:p>
            <a:pPr marL="0" indent="0" algn="just">
              <a:buNone/>
            </a:pPr>
            <a:r>
              <a:rPr lang="it-IT" sz="1300" dirty="0"/>
              <a:t>4.	</a:t>
            </a:r>
            <a:r>
              <a:rPr lang="it-IT" sz="1300" b="1" dirty="0"/>
              <a:t>Work for </a:t>
            </a:r>
            <a:r>
              <a:rPr lang="it-IT" sz="1300" b="1" dirty="0" err="1"/>
              <a:t>equity</a:t>
            </a:r>
            <a:r>
              <a:rPr lang="it-IT" sz="1300" dirty="0"/>
              <a:t>: </a:t>
            </a:r>
            <a:r>
              <a:rPr lang="it-IT" sz="1300" dirty="0" smtClean="0"/>
              <a:t>possibilità </a:t>
            </a:r>
            <a:r>
              <a:rPr lang="it-IT" sz="1300" dirty="0"/>
              <a:t>per collaboratori e prestatori di opera </a:t>
            </a:r>
            <a:r>
              <a:rPr lang="it-IT" sz="1300" dirty="0" smtClean="0"/>
              <a:t>di </a:t>
            </a:r>
            <a:r>
              <a:rPr lang="it-IT" sz="1300" dirty="0"/>
              <a:t>essere remunerati con </a:t>
            </a:r>
            <a:r>
              <a:rPr lang="it-IT" sz="1300" dirty="0" smtClean="0"/>
              <a:t>azioni </a:t>
            </a:r>
            <a:r>
              <a:rPr lang="it-IT" sz="1300" dirty="0"/>
              <a:t>o </a:t>
            </a:r>
            <a:r>
              <a:rPr lang="it-IT" sz="1300" dirty="0" smtClean="0"/>
              <a:t>quote che non </a:t>
            </a:r>
            <a:r>
              <a:rPr lang="it-IT" sz="1300" dirty="0"/>
              <a:t>concorrono alla formazione del reddito imponibile e </a:t>
            </a:r>
            <a:r>
              <a:rPr lang="it-IT" sz="1300" dirty="0" smtClean="0"/>
              <a:t>che possono </a:t>
            </a:r>
            <a:r>
              <a:rPr lang="it-IT" sz="1300" dirty="0"/>
              <a:t>essere liberamente vendute senza perdere l’agevolazione. </a:t>
            </a:r>
          </a:p>
          <a:p>
            <a:pPr marL="0" indent="0" algn="just">
              <a:buNone/>
            </a:pPr>
            <a:r>
              <a:rPr lang="it-IT" sz="1300" dirty="0"/>
              <a:t>5.	</a:t>
            </a:r>
            <a:r>
              <a:rPr lang="it-IT" sz="1300" b="1" dirty="0"/>
              <a:t>Credito di imposta </a:t>
            </a:r>
            <a:r>
              <a:rPr lang="it-IT" sz="1300" b="1" dirty="0" smtClean="0"/>
              <a:t>del </a:t>
            </a:r>
            <a:r>
              <a:rPr lang="it-IT" sz="1300" b="1" dirty="0"/>
              <a:t>35% sulle assunzioni </a:t>
            </a:r>
            <a:r>
              <a:rPr lang="it-IT" sz="1300" dirty="0"/>
              <a:t>a tempo indeterminato di personale altamente qualificato fino a un massimo di 200mila euro annui. </a:t>
            </a:r>
          </a:p>
          <a:p>
            <a:pPr marL="0" indent="0" algn="just">
              <a:buNone/>
            </a:pPr>
            <a:r>
              <a:rPr lang="it-IT" sz="1300" dirty="0"/>
              <a:t>6.	</a:t>
            </a:r>
            <a:r>
              <a:rPr lang="it-IT" sz="1300" dirty="0" smtClean="0"/>
              <a:t> </a:t>
            </a:r>
            <a:r>
              <a:rPr lang="it-IT" sz="1300" b="1" dirty="0"/>
              <a:t>Esonero</a:t>
            </a:r>
            <a:r>
              <a:rPr lang="it-IT" sz="1300" dirty="0"/>
              <a:t> dall’obbligo del visto di conformità per la compensazione dei crediti IVA fino a 50mila euro.</a:t>
            </a:r>
          </a:p>
          <a:p>
            <a:pPr marL="0" indent="0" algn="just">
              <a:buNone/>
            </a:pPr>
            <a:r>
              <a:rPr lang="it-IT" sz="1300" dirty="0"/>
              <a:t>7.	</a:t>
            </a:r>
            <a:r>
              <a:rPr lang="it-IT" sz="1300" dirty="0" smtClean="0"/>
              <a:t>Facoltà </a:t>
            </a:r>
            <a:r>
              <a:rPr lang="it-IT" sz="1300" dirty="0"/>
              <a:t>di estendere di dodici mesi il periodo di </a:t>
            </a:r>
            <a:r>
              <a:rPr lang="it-IT" sz="1300" dirty="0" smtClean="0"/>
              <a:t>“</a:t>
            </a:r>
            <a:r>
              <a:rPr lang="it-IT" sz="1300" b="1" dirty="0"/>
              <a:t>rinvio a nuovo</a:t>
            </a:r>
            <a:r>
              <a:rPr lang="it-IT" sz="1300" dirty="0"/>
              <a:t>” delle perdite e, nei casi di riduzione del capitale sociale al di sotto del minimo legale, facoltà di differire la decisione sulla ricapitalizzazione entro la chiusura dell’esercizio successivo. </a:t>
            </a:r>
          </a:p>
          <a:p>
            <a:pPr marL="0" indent="0" algn="just">
              <a:buNone/>
            </a:pPr>
            <a:r>
              <a:rPr lang="it-IT" sz="1300" dirty="0" smtClean="0"/>
              <a:t>8.	Facoltà </a:t>
            </a:r>
            <a:r>
              <a:rPr lang="it-IT" sz="1300" dirty="0"/>
              <a:t>di utilizzare, per le start up </a:t>
            </a:r>
            <a:r>
              <a:rPr lang="it-IT" sz="1300" dirty="0" smtClean="0"/>
              <a:t>costituite </a:t>
            </a:r>
            <a:r>
              <a:rPr lang="it-IT" sz="1300" dirty="0"/>
              <a:t>in forma di s.r.l., istituti ammessi solo nelle </a:t>
            </a:r>
            <a:r>
              <a:rPr lang="it-IT" sz="1300" dirty="0" err="1"/>
              <a:t>s.p.a</a:t>
            </a:r>
            <a:r>
              <a:rPr lang="it-IT" sz="1300" dirty="0" err="1" smtClean="0"/>
              <a:t>.</a:t>
            </a:r>
            <a:r>
              <a:rPr lang="it-IT" sz="1300" dirty="0" smtClean="0"/>
              <a:t> come la </a:t>
            </a:r>
            <a:r>
              <a:rPr lang="it-IT" sz="1300" b="1" dirty="0"/>
              <a:t>libera determinazione dei diritti </a:t>
            </a:r>
            <a:r>
              <a:rPr lang="it-IT" sz="1300" dirty="0"/>
              <a:t>attribuiti ai soci o l’emissione di strumenti finanziari partecipativi. </a:t>
            </a:r>
            <a:endParaRPr lang="it-IT" sz="13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/>
              <a:t>tart-up innovative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083547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400" b="1" u="sng" dirty="0" smtClean="0">
                <a:solidFill>
                  <a:srgbClr val="C00000"/>
                </a:solidFill>
              </a:rPr>
              <a:t>Benefici</a:t>
            </a:r>
            <a:r>
              <a:rPr lang="it-IT" sz="1400" b="1" dirty="0" smtClean="0">
                <a:solidFill>
                  <a:srgbClr val="C00000"/>
                </a:solidFill>
              </a:rPr>
              <a:t> </a:t>
            </a:r>
            <a:r>
              <a:rPr lang="it-IT" sz="1400" dirty="0" smtClean="0">
                <a:solidFill>
                  <a:srgbClr val="C00000"/>
                </a:solidFill>
              </a:rPr>
              <a:t>(continua)</a:t>
            </a:r>
            <a:r>
              <a:rPr lang="it-IT" sz="1400" dirty="0" smtClean="0"/>
              <a:t>:</a:t>
            </a:r>
          </a:p>
          <a:p>
            <a:pPr marL="0" indent="0" algn="just">
              <a:buNone/>
            </a:pPr>
            <a:endParaRPr lang="it-IT" sz="1300" dirty="0" smtClean="0"/>
          </a:p>
          <a:p>
            <a:pPr marL="0" indent="0" algn="just">
              <a:buNone/>
            </a:pPr>
            <a:r>
              <a:rPr lang="it-IT" sz="1300" dirty="0" smtClean="0"/>
              <a:t>9</a:t>
            </a:r>
            <a:r>
              <a:rPr lang="it-IT" sz="1300" dirty="0"/>
              <a:t>.	</a:t>
            </a:r>
            <a:r>
              <a:rPr lang="it-IT" sz="1300" b="1" dirty="0"/>
              <a:t>Deroga</a:t>
            </a:r>
            <a:r>
              <a:rPr lang="it-IT" sz="1300" dirty="0"/>
              <a:t> al divieto </a:t>
            </a:r>
            <a:r>
              <a:rPr lang="it-IT" sz="1300" dirty="0" smtClean="0"/>
              <a:t>di </a:t>
            </a:r>
            <a:r>
              <a:rPr lang="it-IT" sz="1300" dirty="0"/>
              <a:t>operazioni sulle proprie partecipazioni qualora l’operazione sia effettuata in attuazione di piani di incentivazione che prevedano l’assegnazione di strumenti finanziari a dipendenti, collaboratori, componenti dell’organo amministrativo o prestatori </a:t>
            </a:r>
            <a:r>
              <a:rPr lang="it-IT" sz="1300" dirty="0" smtClean="0"/>
              <a:t>d’opera (</a:t>
            </a:r>
            <a:r>
              <a:rPr lang="it-IT" sz="1300" dirty="0"/>
              <a:t>stock </a:t>
            </a:r>
            <a:r>
              <a:rPr lang="it-IT" sz="1300" dirty="0" err="1"/>
              <a:t>options</a:t>
            </a:r>
            <a:r>
              <a:rPr lang="it-IT" sz="1300" dirty="0"/>
              <a:t> e work for </a:t>
            </a:r>
            <a:r>
              <a:rPr lang="it-IT" sz="1300" dirty="0" err="1"/>
              <a:t>equity</a:t>
            </a:r>
            <a:r>
              <a:rPr lang="it-IT" sz="1300" dirty="0"/>
              <a:t>). </a:t>
            </a:r>
          </a:p>
          <a:p>
            <a:pPr marL="0" indent="0" algn="just">
              <a:buNone/>
            </a:pPr>
            <a:r>
              <a:rPr lang="it-IT" sz="1300" dirty="0"/>
              <a:t>10.	Facoltà di </a:t>
            </a:r>
            <a:r>
              <a:rPr lang="it-IT" sz="1300" b="1" dirty="0"/>
              <a:t>emettere strumenti finanziari </a:t>
            </a:r>
            <a:r>
              <a:rPr lang="it-IT" sz="1300" dirty="0"/>
              <a:t>forniti di diritti patrimoniali o </a:t>
            </a:r>
            <a:r>
              <a:rPr lang="it-IT" sz="1300" dirty="0" smtClean="0"/>
              <a:t>amministrativi</a:t>
            </a:r>
            <a:r>
              <a:rPr lang="it-IT" sz="1300" dirty="0"/>
              <a:t>, escluso il voto nelle decisioni dei soci. </a:t>
            </a:r>
          </a:p>
          <a:p>
            <a:pPr marL="0" indent="0" algn="just">
              <a:buNone/>
            </a:pPr>
            <a:r>
              <a:rPr lang="it-IT" sz="1300" dirty="0"/>
              <a:t>11.	</a:t>
            </a:r>
            <a:r>
              <a:rPr lang="it-IT" sz="1300" b="1" dirty="0"/>
              <a:t>Sostegno all’internazionalizzazione</a:t>
            </a:r>
            <a:r>
              <a:rPr lang="it-IT" sz="1300" dirty="0"/>
              <a:t>, attraverso i servizi messi a disposizione dall’Agenzia ICE per la promozione all’estero e l’internazionalizzazione delle imprese </a:t>
            </a:r>
            <a:r>
              <a:rPr lang="it-IT" sz="1300" dirty="0" smtClean="0"/>
              <a:t>italiane. </a:t>
            </a:r>
            <a:endParaRPr lang="it-IT" sz="1300" dirty="0"/>
          </a:p>
          <a:p>
            <a:pPr marL="0" indent="0" algn="just">
              <a:buNone/>
            </a:pPr>
            <a:r>
              <a:rPr lang="it-IT" sz="1300" dirty="0"/>
              <a:t>12.	Possibilità di </a:t>
            </a:r>
            <a:r>
              <a:rPr lang="it-IT" sz="1300" b="1" dirty="0"/>
              <a:t>assumere personale con contratti a tempo determinato </a:t>
            </a:r>
            <a:r>
              <a:rPr lang="it-IT" sz="1300" dirty="0"/>
              <a:t>della durata minima di 6 mesi e massima di 36 mesi prorogabili di altri 12 mesi (arrivando quindi complessivamente a 48 mesi). </a:t>
            </a:r>
          </a:p>
          <a:p>
            <a:pPr marL="0" indent="0" algn="just">
              <a:buNone/>
            </a:pPr>
            <a:r>
              <a:rPr lang="it-IT" sz="1300" dirty="0"/>
              <a:t>14.	</a:t>
            </a:r>
            <a:r>
              <a:rPr lang="it-IT" sz="1300" b="1" dirty="0"/>
              <a:t>Accesso prioritario al Fondo Centrale di Garanzia</a:t>
            </a:r>
            <a:r>
              <a:rPr lang="it-IT" sz="1300" dirty="0"/>
              <a:t>, un fondo governativo gestito da MCC che facilita enormemente l’accesso al credito attraverso la concessione di garanzie sui prestiti bancari (la garanzia gratuita copre l’80% del finanziamento, </a:t>
            </a:r>
            <a:r>
              <a:rPr lang="it-IT" sz="1300" b="1" dirty="0"/>
              <a:t>senza valutazione del business </a:t>
            </a:r>
            <a:r>
              <a:rPr lang="it-IT" sz="1300" b="1" dirty="0" err="1"/>
              <a:t>plan</a:t>
            </a:r>
            <a:r>
              <a:rPr lang="it-IT" sz="1300" b="1" dirty="0"/>
              <a:t> o dei dati di bilancio e senza garanzie accessorie </a:t>
            </a:r>
            <a:r>
              <a:rPr lang="it-IT" sz="1300" dirty="0"/>
              <a:t>da parte della banca; l’importo massimo garantito per ogni impresa è di </a:t>
            </a:r>
            <a:r>
              <a:rPr lang="it-IT" sz="1300" b="1" dirty="0"/>
              <a:t>2,5 mln €</a:t>
            </a:r>
            <a:r>
              <a:rPr lang="it-IT" sz="1300" dirty="0"/>
              <a:t>). </a:t>
            </a:r>
          </a:p>
          <a:p>
            <a:pPr marL="0" indent="0" algn="just">
              <a:buNone/>
            </a:pPr>
            <a:r>
              <a:rPr lang="it-IT" sz="1300" dirty="0"/>
              <a:t>15.	</a:t>
            </a:r>
            <a:r>
              <a:rPr lang="it-IT" sz="1300" b="1" dirty="0" err="1"/>
              <a:t>Crowdfunding</a:t>
            </a:r>
            <a:r>
              <a:rPr lang="it-IT" sz="1300" dirty="0"/>
              <a:t>: possibilità di raccogliere capitale di rischio attraverso portali on line. </a:t>
            </a:r>
          </a:p>
          <a:p>
            <a:pPr marL="0" indent="0" algn="just">
              <a:buNone/>
            </a:pPr>
            <a:r>
              <a:rPr lang="it-IT" sz="1300" dirty="0"/>
              <a:t>16.	Non si applica la </a:t>
            </a:r>
            <a:r>
              <a:rPr lang="it-IT" sz="1300" b="1" dirty="0"/>
              <a:t>disciplina delle società di comodo </a:t>
            </a:r>
            <a:r>
              <a:rPr lang="it-IT" sz="1300" dirty="0"/>
              <a:t>e in perdita sistematica. </a:t>
            </a:r>
          </a:p>
          <a:p>
            <a:pPr marL="0" indent="0" algn="just">
              <a:buNone/>
            </a:pPr>
            <a:r>
              <a:rPr lang="it-IT" sz="1300" dirty="0"/>
              <a:t>17.	</a:t>
            </a:r>
            <a:r>
              <a:rPr lang="it-IT" sz="1300" b="1" dirty="0" err="1"/>
              <a:t>Fail</a:t>
            </a:r>
            <a:r>
              <a:rPr lang="it-IT" sz="1300" b="1" dirty="0"/>
              <a:t>-fast</a:t>
            </a:r>
            <a:r>
              <a:rPr lang="it-IT" sz="1300" dirty="0"/>
              <a:t>: sottraendo le startup innovative dalla disciplina ordinaria del fallimento, si consente all’imprenditore di ripartire con un nuovo progetto imprenditoriale in modo </a:t>
            </a:r>
            <a:r>
              <a:rPr lang="it-IT" sz="1300" dirty="0" smtClean="0"/>
              <a:t>semplice </a:t>
            </a:r>
            <a:r>
              <a:rPr lang="it-IT" sz="1300" dirty="0"/>
              <a:t>e veloce, affrontando più agevolmente il procedimento liquidatorio. </a:t>
            </a:r>
          </a:p>
          <a:p>
            <a:pPr marL="0" indent="0" algn="just">
              <a:buNone/>
            </a:pPr>
            <a:r>
              <a:rPr lang="it-IT" sz="1300" dirty="0"/>
              <a:t>18.	</a:t>
            </a:r>
            <a:r>
              <a:rPr lang="it-IT" sz="1300" b="1" u="sng" dirty="0">
                <a:solidFill>
                  <a:schemeClr val="accent5">
                    <a:lumMod val="75000"/>
                  </a:schemeClr>
                </a:solidFill>
              </a:rPr>
              <a:t>Accesso esclusivo a </a:t>
            </a:r>
            <a:r>
              <a:rPr lang="it-IT" sz="1300" b="1" u="sng" dirty="0" smtClean="0">
                <a:solidFill>
                  <a:schemeClr val="accent5">
                    <a:lumMod val="75000"/>
                  </a:schemeClr>
                </a:solidFill>
              </a:rPr>
              <a:t>bandi </a:t>
            </a:r>
            <a:r>
              <a:rPr lang="it-IT" sz="1300" b="1" u="sng" dirty="0">
                <a:solidFill>
                  <a:schemeClr val="accent5">
                    <a:lumMod val="75000"/>
                  </a:schemeClr>
                </a:solidFill>
              </a:rPr>
              <a:t>nazionali e regionali</a:t>
            </a:r>
            <a:r>
              <a:rPr lang="it-IT" sz="13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1300" dirty="0"/>
              <a:t>che concedono contributi a fondo perduto.</a:t>
            </a:r>
          </a:p>
          <a:p>
            <a:pPr marL="0" indent="0" algn="just">
              <a:buNone/>
            </a:pPr>
            <a:endParaRPr lang="it-IT" sz="1300" dirty="0"/>
          </a:p>
          <a:p>
            <a:pPr marL="0" indent="0" algn="just">
              <a:buNone/>
            </a:pPr>
            <a:endParaRPr lang="it-IT" sz="13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/>
              <a:t>tart-up innovative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13770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633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1600" b="1" dirty="0" smtClean="0">
                <a:solidFill>
                  <a:schemeClr val="accent5">
                    <a:lumMod val="75000"/>
                  </a:schemeClr>
                </a:solidFill>
              </a:rPr>
              <a:t>Bandi </a:t>
            </a:r>
            <a:r>
              <a:rPr lang="it-IT" sz="1600" b="1" dirty="0">
                <a:solidFill>
                  <a:schemeClr val="accent5">
                    <a:lumMod val="75000"/>
                  </a:schemeClr>
                </a:solidFill>
              </a:rPr>
              <a:t>nazionali e regionali </a:t>
            </a:r>
            <a:r>
              <a:rPr lang="it-IT" sz="1600" b="1" dirty="0" smtClean="0">
                <a:solidFill>
                  <a:schemeClr val="accent5">
                    <a:lumMod val="75000"/>
                  </a:schemeClr>
                </a:solidFill>
              </a:rPr>
              <a:t>dedicati alle start-up innovative</a:t>
            </a:r>
            <a:endParaRPr lang="it-IT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1600" dirty="0" smtClean="0">
                <a:solidFill>
                  <a:schemeClr val="accent5">
                    <a:lumMod val="75000"/>
                  </a:schemeClr>
                </a:solidFill>
              </a:rPr>
              <a:t>=</a:t>
            </a:r>
          </a:p>
          <a:p>
            <a:pPr marL="0" indent="0" algn="ctr">
              <a:buNone/>
            </a:pPr>
            <a:endParaRPr lang="it-IT" sz="16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1600" b="1" u="sng" dirty="0" smtClean="0">
                <a:solidFill>
                  <a:schemeClr val="accent5">
                    <a:lumMod val="75000"/>
                  </a:schemeClr>
                </a:solidFill>
              </a:rPr>
              <a:t>Contributi a fondo perduto e/o finanziamenti a tassi agevolati</a:t>
            </a:r>
          </a:p>
          <a:p>
            <a:pPr marL="0" indent="0" algn="just">
              <a:buNone/>
            </a:pPr>
            <a:endParaRPr lang="it-IT" sz="1300" dirty="0" smtClean="0"/>
          </a:p>
          <a:p>
            <a:pPr marL="0" indent="0" algn="just">
              <a:buNone/>
            </a:pPr>
            <a:r>
              <a:rPr lang="it-IT" sz="1300" dirty="0" smtClean="0"/>
              <a:t>Alcuni esempi:</a:t>
            </a:r>
          </a:p>
          <a:p>
            <a:pPr marL="0" indent="0" algn="just">
              <a:buNone/>
            </a:pPr>
            <a:endParaRPr lang="it-IT" sz="1300" dirty="0" smtClean="0"/>
          </a:p>
          <a:p>
            <a:pPr marL="0" indent="0">
              <a:buNone/>
            </a:pPr>
            <a:r>
              <a:rPr lang="it-IT" sz="1300" dirty="0" smtClean="0"/>
              <a:t>         	  </a:t>
            </a:r>
            <a:r>
              <a:rPr lang="it-IT" sz="1300" b="1" dirty="0" smtClean="0">
                <a:solidFill>
                  <a:schemeClr val="accent5">
                    <a:lumMod val="75000"/>
                  </a:schemeClr>
                </a:solidFill>
              </a:rPr>
              <a:t>Smart &amp; Start</a:t>
            </a:r>
            <a:r>
              <a:rPr lang="it-IT" sz="1300" dirty="0"/>
              <a:t>: </a:t>
            </a:r>
            <a:r>
              <a:rPr lang="it-IT" sz="1300" dirty="0" smtClean="0"/>
              <a:t>                                                                                                                                           	  mutuo </a:t>
            </a:r>
            <a:r>
              <a:rPr lang="it-IT" sz="1300" b="1" dirty="0"/>
              <a:t>senza </a:t>
            </a:r>
            <a:r>
              <a:rPr lang="it-IT" sz="1300" b="1" dirty="0" smtClean="0"/>
              <a:t>interessi </a:t>
            </a:r>
            <a:r>
              <a:rPr lang="it-IT" sz="1300" b="1" dirty="0"/>
              <a:t>fino al 70% </a:t>
            </a:r>
            <a:r>
              <a:rPr lang="it-IT" sz="1300" dirty="0"/>
              <a:t>delle spese ammissibili (</a:t>
            </a:r>
            <a:r>
              <a:rPr lang="it-IT" sz="1300" dirty="0" err="1"/>
              <a:t>max</a:t>
            </a:r>
            <a:r>
              <a:rPr lang="it-IT" sz="1300" dirty="0"/>
              <a:t> € 1.050.000). Le </a:t>
            </a:r>
            <a:r>
              <a:rPr lang="it-IT" sz="1300" dirty="0" smtClean="0"/>
              <a:t>start-up localizzate </a:t>
            </a:r>
            <a:r>
              <a:rPr lang="it-IT" sz="1300" dirty="0"/>
              <a:t>in </a:t>
            </a:r>
            <a:r>
              <a:rPr lang="it-IT" sz="1300" dirty="0" smtClean="0"/>
              <a:t>	  Basilicata</a:t>
            </a:r>
            <a:r>
              <a:rPr lang="it-IT" sz="1300" dirty="0"/>
              <a:t>, Calabria, Campania, Puglia, </a:t>
            </a:r>
            <a:r>
              <a:rPr lang="it-IT" sz="1300" dirty="0" smtClean="0"/>
              <a:t>Sardegna e </a:t>
            </a:r>
            <a:r>
              <a:rPr lang="it-IT" sz="1300" dirty="0"/>
              <a:t>Sicilia </a:t>
            </a:r>
            <a:r>
              <a:rPr lang="it-IT" sz="1300" dirty="0" smtClean="0"/>
              <a:t>restituiscono </a:t>
            </a:r>
            <a:r>
              <a:rPr lang="it-IT" sz="1300" b="1" dirty="0" smtClean="0"/>
              <a:t>solo </a:t>
            </a:r>
            <a:r>
              <a:rPr lang="it-IT" sz="1300" b="1" dirty="0"/>
              <a:t>l’80% </a:t>
            </a:r>
            <a:r>
              <a:rPr lang="it-IT" sz="1300" dirty="0"/>
              <a:t>del mutuo</a:t>
            </a:r>
            <a:r>
              <a:rPr lang="it-IT" sz="1300" b="1" dirty="0"/>
              <a:t> </a:t>
            </a:r>
            <a:r>
              <a:rPr lang="it-IT" sz="1300" dirty="0" smtClean="0"/>
              <a:t>agevolato.</a:t>
            </a:r>
          </a:p>
          <a:p>
            <a:pPr marL="0" indent="0">
              <a:buNone/>
            </a:pPr>
            <a:r>
              <a:rPr lang="it-IT" sz="1300" b="1" dirty="0" smtClean="0"/>
              <a:t>	  </a:t>
            </a:r>
          </a:p>
          <a:p>
            <a:pPr marL="0" indent="0">
              <a:buNone/>
            </a:pPr>
            <a:r>
              <a:rPr lang="it-IT" sz="1300" b="1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it-IT" sz="1300" b="1" dirty="0" smtClean="0">
                <a:solidFill>
                  <a:schemeClr val="accent5">
                    <a:lumMod val="75000"/>
                  </a:schemeClr>
                </a:solidFill>
              </a:rPr>
              <a:t>  Campania Start-up</a:t>
            </a:r>
            <a:r>
              <a:rPr lang="it-IT" sz="1300" dirty="0" smtClean="0"/>
              <a:t>:                                                                                                                                                                                              	  contributo</a:t>
            </a:r>
            <a:r>
              <a:rPr lang="it-IT" sz="1300" b="1" dirty="0" smtClean="0"/>
              <a:t> </a:t>
            </a:r>
            <a:r>
              <a:rPr lang="it-IT" sz="1300" b="1" dirty="0"/>
              <a:t>a fondo perduto </a:t>
            </a:r>
            <a:r>
              <a:rPr lang="it-IT" sz="1300" b="1" dirty="0" smtClean="0"/>
              <a:t>fino </a:t>
            </a:r>
            <a:r>
              <a:rPr lang="it-IT" sz="1300" b="1" dirty="0"/>
              <a:t>al 65% </a:t>
            </a:r>
            <a:r>
              <a:rPr lang="it-IT" sz="1300" dirty="0"/>
              <a:t>su una spesa ammissibile </a:t>
            </a:r>
            <a:r>
              <a:rPr lang="it-IT" sz="1300" dirty="0" smtClean="0"/>
              <a:t>da 50 a 500 mila euro.</a:t>
            </a:r>
            <a:endParaRPr lang="it-IT" sz="1300" dirty="0"/>
          </a:p>
          <a:p>
            <a:pPr marL="0" indent="0" algn="just">
              <a:buNone/>
            </a:pPr>
            <a:endParaRPr lang="it-IT" sz="1300" dirty="0" smtClean="0"/>
          </a:p>
          <a:p>
            <a:pPr marL="0" indent="0">
              <a:buNone/>
            </a:pPr>
            <a:r>
              <a:rPr lang="it-IT" sz="1300" b="1" dirty="0" smtClean="0">
                <a:solidFill>
                  <a:schemeClr val="accent5">
                    <a:lumMod val="75000"/>
                  </a:schemeClr>
                </a:solidFill>
              </a:rPr>
              <a:t>	  Puglia </a:t>
            </a:r>
            <a:r>
              <a:rPr lang="it-IT" sz="1300" b="1" dirty="0" err="1" smtClean="0">
                <a:solidFill>
                  <a:schemeClr val="accent5">
                    <a:lumMod val="75000"/>
                  </a:schemeClr>
                </a:solidFill>
              </a:rPr>
              <a:t>TecnoNidi</a:t>
            </a:r>
            <a:r>
              <a:rPr lang="it-IT" sz="1300" dirty="0" smtClean="0"/>
              <a:t>:                                                                                                                                                                                              </a:t>
            </a:r>
            <a:r>
              <a:rPr lang="it-IT" sz="1300" dirty="0"/>
              <a:t>	  </a:t>
            </a:r>
            <a:r>
              <a:rPr lang="it-IT" sz="1300" dirty="0" smtClean="0"/>
              <a:t>- contributo</a:t>
            </a:r>
            <a:r>
              <a:rPr lang="it-IT" sz="1300" b="1" dirty="0" smtClean="0"/>
              <a:t> </a:t>
            </a:r>
            <a:r>
              <a:rPr lang="it-IT" sz="1300" b="1" dirty="0"/>
              <a:t>a fondo perduto </a:t>
            </a:r>
            <a:r>
              <a:rPr lang="it-IT" sz="1300" b="1" dirty="0" smtClean="0"/>
              <a:t>fino al 40</a:t>
            </a:r>
            <a:r>
              <a:rPr lang="it-IT" sz="1300" b="1" dirty="0"/>
              <a:t>% </a:t>
            </a:r>
            <a:r>
              <a:rPr lang="it-IT" sz="1300" b="1" dirty="0" smtClean="0"/>
              <a:t>+ prestito agevolato fino al 40%, </a:t>
            </a:r>
            <a:r>
              <a:rPr lang="it-IT" sz="1300" dirty="0" smtClean="0"/>
              <a:t>su investimenti ammissibili 	    da 25 </a:t>
            </a:r>
            <a:r>
              <a:rPr lang="it-IT" sz="1300" dirty="0"/>
              <a:t>a </a:t>
            </a:r>
            <a:r>
              <a:rPr lang="it-IT" sz="1300" dirty="0" smtClean="0"/>
              <a:t>250 mila euro;                                                                                                                              	  - contributo</a:t>
            </a:r>
            <a:r>
              <a:rPr lang="it-IT" sz="1300" b="1" dirty="0" smtClean="0"/>
              <a:t> </a:t>
            </a:r>
            <a:r>
              <a:rPr lang="it-IT" sz="1300" b="1" dirty="0"/>
              <a:t>a fondo perduto </a:t>
            </a:r>
            <a:r>
              <a:rPr lang="it-IT" sz="1300" b="1" dirty="0" smtClean="0"/>
              <a:t>fino all’80%</a:t>
            </a:r>
            <a:r>
              <a:rPr lang="it-IT" sz="1300" dirty="0" smtClean="0"/>
              <a:t> su </a:t>
            </a:r>
            <a:r>
              <a:rPr lang="it-IT" sz="1300" dirty="0"/>
              <a:t>spese di funzionamento </a:t>
            </a:r>
            <a:r>
              <a:rPr lang="it-IT" sz="1300" dirty="0" smtClean="0"/>
              <a:t>ammissibili fino a 100 mila euro.</a:t>
            </a:r>
            <a:endParaRPr lang="it-IT" sz="1300" dirty="0"/>
          </a:p>
          <a:p>
            <a:pPr marL="0" indent="0" algn="just">
              <a:buNone/>
            </a:pPr>
            <a:endParaRPr lang="it-IT" sz="1300" dirty="0"/>
          </a:p>
          <a:p>
            <a:pPr marL="0" indent="0" algn="just">
              <a:buNone/>
            </a:pPr>
            <a:endParaRPr lang="it-IT" sz="1300" dirty="0" smtClean="0"/>
          </a:p>
          <a:p>
            <a:pPr marL="0" indent="0" algn="just">
              <a:buNone/>
            </a:pPr>
            <a:endParaRPr lang="it-IT" sz="1300" dirty="0" smtClean="0"/>
          </a:p>
          <a:p>
            <a:pPr marL="0" indent="0" algn="just">
              <a:buNone/>
            </a:pPr>
            <a:endParaRPr lang="it-IT" sz="13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/>
              <a:t>tart-up innovative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29" y="3316213"/>
            <a:ext cx="472827" cy="47282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973" y="4437112"/>
            <a:ext cx="455035" cy="30280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421" y="5281680"/>
            <a:ext cx="462180" cy="30756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952" y="1450301"/>
            <a:ext cx="864096" cy="53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4743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1484869" cy="145073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0797" y="2132856"/>
            <a:ext cx="6467981" cy="199028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 smtClean="0">
                <a:latin typeface="Arial" pitchFamily="34" charset="0"/>
                <a:cs typeface="Arial" pitchFamily="34" charset="0"/>
              </a:rPr>
            </a:br>
            <a:r>
              <a:rPr lang="it-I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 smtClean="0">
                <a:latin typeface="Arial" pitchFamily="34" charset="0"/>
                <a:cs typeface="Arial" pitchFamily="34" charset="0"/>
              </a:rPr>
            </a:br>
            <a:r>
              <a:rPr lang="it-IT" b="1" dirty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>
                <a:latin typeface="Arial" pitchFamily="34" charset="0"/>
                <a:cs typeface="Arial" pitchFamily="34" charset="0"/>
              </a:rPr>
            </a:br>
            <a:r>
              <a:rPr lang="it-I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 smtClean="0">
                <a:latin typeface="Arial" pitchFamily="34" charset="0"/>
                <a:cs typeface="Arial" pitchFamily="34" charset="0"/>
              </a:rPr>
            </a:br>
            <a:r>
              <a:rPr lang="it-IT" b="1" dirty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>
                <a:latin typeface="Arial" pitchFamily="34" charset="0"/>
                <a:cs typeface="Arial" pitchFamily="34" charset="0"/>
              </a:rPr>
            </a:br>
            <a:r>
              <a:rPr lang="it-IT" b="1" dirty="0" smtClean="0">
                <a:latin typeface="Arial" pitchFamily="34" charset="0"/>
                <a:cs typeface="Arial" pitchFamily="34" charset="0"/>
              </a:rPr>
              <a:t>Credito 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d’imposta per il Mezzogiorno</a:t>
            </a:r>
            <a:br>
              <a:rPr lang="it-IT" b="1" dirty="0">
                <a:latin typeface="Arial" pitchFamily="34" charset="0"/>
                <a:cs typeface="Arial" pitchFamily="34" charset="0"/>
              </a:rPr>
            </a:br>
            <a:endParaRPr lang="it-IT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672" y="4981642"/>
            <a:ext cx="5856910" cy="1039646"/>
          </a:xfrm>
        </p:spPr>
        <p:txBody>
          <a:bodyPr>
            <a:normAutofit/>
          </a:bodyPr>
          <a:lstStyle/>
          <a:p>
            <a:r>
              <a:rPr lang="it-IT" sz="1400" dirty="0"/>
              <a:t>Decreto 4 gennaio 2017 (MISE); Circolare 13 aprile 2017 n. 12/E; Circolare 3 agosto 2016, n. 34/E; Risoluzione 4 luglio 2016, n. 51/E; Provvedimento 24 marzo 2016, n. 45080/2016 (Agenzia delle Entrate)</a:t>
            </a:r>
          </a:p>
        </p:txBody>
      </p:sp>
    </p:spTree>
    <p:extLst>
      <p:ext uri="{BB962C8B-B14F-4D97-AF65-F5344CB8AC3E}">
        <p14:creationId xmlns:p14="http://schemas.microsoft.com/office/powerpoint/2010/main" val="2559855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Fil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il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10546</TotalTime>
  <Words>1269</Words>
  <Application>Microsoft Office PowerPoint</Application>
  <PresentationFormat>Presentazione su schermo (4:3)</PresentationFormat>
  <Paragraphs>217</Paragraphs>
  <Slides>19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19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Trebuchet MS</vt:lpstr>
      <vt:lpstr>Wingdings</vt:lpstr>
      <vt:lpstr>Wingdings 3</vt:lpstr>
      <vt:lpstr>Sfaccettatura</vt:lpstr>
      <vt:lpstr>Filo</vt:lpstr>
      <vt:lpstr>Presentazione standard di PowerPoint</vt:lpstr>
      <vt:lpstr> Start-up innovative   Requisiti e benefici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Credito d’imposta per il Mezzogiorno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L’ATTENZIONE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Asset Management</dc:title>
  <dc:creator>CPR Srl</dc:creator>
  <cp:lastModifiedBy>Andrea Mascia</cp:lastModifiedBy>
  <cp:revision>592</cp:revision>
  <cp:lastPrinted>2017-10-06T15:24:40Z</cp:lastPrinted>
  <dcterms:created xsi:type="dcterms:W3CDTF">2015-09-04T13:26:26Z</dcterms:created>
  <dcterms:modified xsi:type="dcterms:W3CDTF">2017-10-10T10:42:14Z</dcterms:modified>
</cp:coreProperties>
</file>